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47"/>
  </p:notesMasterIdLst>
  <p:sldIdLst>
    <p:sldId id="256" r:id="rId2"/>
    <p:sldId id="327" r:id="rId3"/>
    <p:sldId id="328" r:id="rId4"/>
    <p:sldId id="260" r:id="rId5"/>
    <p:sldId id="258" r:id="rId6"/>
    <p:sldId id="259" r:id="rId7"/>
    <p:sldId id="261" r:id="rId8"/>
    <p:sldId id="262" r:id="rId9"/>
    <p:sldId id="305" r:id="rId10"/>
    <p:sldId id="263" r:id="rId11"/>
    <p:sldId id="264" r:id="rId12"/>
    <p:sldId id="306" r:id="rId13"/>
    <p:sldId id="267" r:id="rId14"/>
    <p:sldId id="268" r:id="rId15"/>
    <p:sldId id="269" r:id="rId16"/>
    <p:sldId id="272" r:id="rId17"/>
    <p:sldId id="307" r:id="rId18"/>
    <p:sldId id="286" r:id="rId19"/>
    <p:sldId id="292" r:id="rId20"/>
    <p:sldId id="275" r:id="rId21"/>
    <p:sldId id="291" r:id="rId22"/>
    <p:sldId id="287" r:id="rId23"/>
    <p:sldId id="276" r:id="rId24"/>
    <p:sldId id="277" r:id="rId25"/>
    <p:sldId id="309" r:id="rId26"/>
    <p:sldId id="308" r:id="rId27"/>
    <p:sldId id="312" r:id="rId28"/>
    <p:sldId id="310" r:id="rId29"/>
    <p:sldId id="315" r:id="rId30"/>
    <p:sldId id="311" r:id="rId31"/>
    <p:sldId id="282" r:id="rId32"/>
    <p:sldId id="314" r:id="rId33"/>
    <p:sldId id="318" r:id="rId34"/>
    <p:sldId id="319" r:id="rId35"/>
    <p:sldId id="321" r:id="rId36"/>
    <p:sldId id="320" r:id="rId37"/>
    <p:sldId id="322" r:id="rId38"/>
    <p:sldId id="323" r:id="rId39"/>
    <p:sldId id="300" r:id="rId40"/>
    <p:sldId id="324" r:id="rId41"/>
    <p:sldId id="293" r:id="rId42"/>
    <p:sldId id="326" r:id="rId43"/>
    <p:sldId id="325" r:id="rId44"/>
    <p:sldId id="290" r:id="rId45"/>
    <p:sldId id="30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CCFFCC"/>
    <a:srgbClr val="CCCCFF"/>
    <a:srgbClr val="CCFFFF"/>
    <a:srgbClr val="FFCCCC"/>
    <a:srgbClr val="FFCC99"/>
    <a:srgbClr val="CC66FF"/>
    <a:srgbClr val="FFFFCC"/>
    <a:srgbClr val="FFCC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8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r>
              <a:rPr lang="ru-RU" sz="1400" baseline="0" dirty="0">
                <a:latin typeface="Times New Roman" panose="02020603050405020304" pitchFamily="18" charset="0"/>
              </a:rPr>
              <a:t>Объем </a:t>
            </a:r>
            <a:r>
              <a:rPr lang="ru-RU" sz="1400" baseline="0" dirty="0" smtClean="0">
                <a:latin typeface="Times New Roman" panose="02020603050405020304" pitchFamily="18" charset="0"/>
              </a:rPr>
              <a:t>отгруженной продукции, работ, услуг</a:t>
            </a:r>
          </a:p>
          <a:p>
            <a:pPr>
              <a:defRPr sz="1400" baseline="0">
                <a:latin typeface="Times New Roman" panose="02020603050405020304" pitchFamily="18" charset="0"/>
              </a:defRPr>
            </a:pPr>
            <a:r>
              <a:rPr lang="ru-RU" sz="1400" baseline="0" dirty="0" smtClean="0">
                <a:latin typeface="Times New Roman" panose="02020603050405020304" pitchFamily="18" charset="0"/>
              </a:rPr>
              <a:t> (млн</a:t>
            </a:r>
            <a:r>
              <a:rPr lang="ru-RU" sz="1400" baseline="0" dirty="0">
                <a:latin typeface="Times New Roman" panose="02020603050405020304" pitchFamily="18" charset="0"/>
              </a:rPr>
              <a:t>. руб.)</a:t>
            </a:r>
          </a:p>
        </c:rich>
      </c:tx>
      <c:layout>
        <c:manualLayout>
          <c:xMode val="edge"/>
          <c:yMode val="edge"/>
          <c:x val="0.22820765404282334"/>
          <c:y val="3.206714405470099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отгруженной продукции, работ, услуг (млн. руб.)</c:v>
                </c:pt>
              </c:strCache>
            </c:strRef>
          </c:tx>
          <c:spPr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659</c:v>
                </c:pt>
                <c:pt idx="1">
                  <c:v>705.3</c:v>
                </c:pt>
                <c:pt idx="2">
                  <c:v>745.3</c:v>
                </c:pt>
                <c:pt idx="3">
                  <c:v>811.3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392832"/>
        <c:axId val="48415104"/>
      </c:barChart>
      <c:catAx>
        <c:axId val="483928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48415104"/>
        <c:crosses val="autoZero"/>
        <c:auto val="1"/>
        <c:lblAlgn val="ctr"/>
        <c:lblOffset val="100"/>
        <c:noMultiLvlLbl val="0"/>
      </c:catAx>
      <c:valAx>
        <c:axId val="48415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48392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r>
              <a:rPr lang="ru-RU" sz="1400" baseline="0" dirty="0" smtClean="0">
                <a:latin typeface="Times New Roman" panose="02020603050405020304" pitchFamily="18" charset="0"/>
              </a:rPr>
              <a:t>Фонд оплаты труда (млн. </a:t>
            </a:r>
            <a:r>
              <a:rPr lang="ru-RU" sz="1400" baseline="0" dirty="0">
                <a:latin typeface="Times New Roman" panose="02020603050405020304" pitchFamily="18" charset="0"/>
              </a:rPr>
              <a:t>руб.)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492.2</c:v>
                </c:pt>
                <c:pt idx="1">
                  <c:v>514.29999999999995</c:v>
                </c:pt>
                <c:pt idx="2">
                  <c:v>548.29999999999995</c:v>
                </c:pt>
                <c:pt idx="3">
                  <c:v>586.70000000000005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421504"/>
        <c:axId val="38109568"/>
      </c:barChart>
      <c:catAx>
        <c:axId val="484215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38109568"/>
        <c:crosses val="autoZero"/>
        <c:auto val="1"/>
        <c:lblAlgn val="ctr"/>
        <c:lblOffset val="100"/>
        <c:noMultiLvlLbl val="0"/>
      </c:catAx>
      <c:valAx>
        <c:axId val="38109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48421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latin typeface="Times New Roman" panose="02020603050405020304" pitchFamily="18" charset="0"/>
              </a:defRPr>
            </a:pPr>
            <a:r>
              <a:rPr lang="ru-RU" sz="1400" baseline="0" dirty="0" smtClean="0">
                <a:latin typeface="Times New Roman" panose="02020603050405020304" pitchFamily="18" charset="0"/>
              </a:rPr>
              <a:t>Среднемесячная заработная плата (тыс. руб</a:t>
            </a:r>
            <a:r>
              <a:rPr lang="ru-RU" sz="1400" baseline="0" dirty="0">
                <a:latin typeface="Times New Roman" panose="02020603050405020304" pitchFamily="18" charset="0"/>
              </a:rPr>
              <a:t>.)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16.87</c:v>
                </c:pt>
                <c:pt idx="1">
                  <c:v>17.86</c:v>
                </c:pt>
                <c:pt idx="2">
                  <c:v>18.88</c:v>
                </c:pt>
                <c:pt idx="3">
                  <c:v>20.04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125952"/>
        <c:axId val="38127488"/>
      </c:barChart>
      <c:catAx>
        <c:axId val="38125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38127488"/>
        <c:crosses val="autoZero"/>
        <c:auto val="1"/>
        <c:lblAlgn val="ctr"/>
        <c:lblOffset val="100"/>
        <c:noMultiLvlLbl val="0"/>
      </c:catAx>
      <c:valAx>
        <c:axId val="38127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38125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latin typeface="Times New Roman" panose="02020603050405020304" pitchFamily="18" charset="0"/>
              </a:defRPr>
            </a:pPr>
            <a:r>
              <a:rPr lang="ru-RU" sz="1400" baseline="0" dirty="0" smtClean="0">
                <a:latin typeface="Times New Roman" panose="02020603050405020304" pitchFamily="18" charset="0"/>
              </a:rPr>
              <a:t>Инвестиции в основной капитал (млн. руб</a:t>
            </a:r>
            <a:r>
              <a:rPr lang="ru-RU" sz="1400" baseline="0" dirty="0">
                <a:latin typeface="Times New Roman" panose="02020603050405020304" pitchFamily="18" charset="0"/>
              </a:rPr>
              <a:t>.)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146</c:v>
                </c:pt>
                <c:pt idx="1">
                  <c:v>184</c:v>
                </c:pt>
                <c:pt idx="2">
                  <c:v>201</c:v>
                </c:pt>
                <c:pt idx="3">
                  <c:v>155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197120"/>
        <c:axId val="38198656"/>
      </c:barChart>
      <c:catAx>
        <c:axId val="38197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38198656"/>
        <c:crosses val="autoZero"/>
        <c:auto val="1"/>
        <c:lblAlgn val="ctr"/>
        <c:lblOffset val="100"/>
        <c:noMultiLvlLbl val="0"/>
      </c:catAx>
      <c:valAx>
        <c:axId val="38198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Times New Roman" panose="02020603050405020304" pitchFamily="18" charset="0"/>
              </a:defRPr>
            </a:pPr>
            <a:endParaRPr lang="ru-RU"/>
          </a:p>
        </c:txPr>
        <c:crossAx val="38197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dirty="0" smtClean="0">
                <a:solidFill>
                  <a:srgbClr val="0000FF"/>
                </a:solidFill>
              </a:rPr>
              <a:t>2016 </a:t>
            </a:r>
            <a:r>
              <a:rPr lang="ru-RU" sz="1400" dirty="0">
                <a:solidFill>
                  <a:srgbClr val="0000FF"/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47394074620216159"/>
          <c:y val="1.714696630929896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0693560090545495E-2"/>
          <c:w val="0.61667741836631262"/>
          <c:h val="0.811766883018765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spPr>
            <a:solidFill>
              <a:srgbClr val="6600FF"/>
            </a:solidFill>
          </c:spPr>
          <c:explosion val="25"/>
          <c:dPt>
            <c:idx val="0"/>
            <c:bubble3D val="0"/>
            <c:spPr>
              <a:solidFill>
                <a:srgbClr val="FF00FF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9966FF"/>
              </a:solidFill>
            </c:spPr>
          </c:dPt>
          <c:dLbls>
            <c:dLbl>
              <c:idx val="0"/>
              <c:layout>
                <c:manualLayout>
                  <c:x val="-0.11299270619762787"/>
                  <c:y val="5.053670251916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05849111602639"/>
                  <c:y val="-0.1401443676397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 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0.23916102459700009</c:v>
                </c:pt>
                <c:pt idx="1">
                  <c:v>8.9395782290409946E-3</c:v>
                </c:pt>
                <c:pt idx="2">
                  <c:v>0.75189939717395893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1966122731593"/>
          <c:y val="0.23347514338684591"/>
          <c:w val="0.30064378368733441"/>
          <c:h val="0.48359340281635371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52514.9</c:v>
                </c:pt>
                <c:pt idx="1">
                  <c:v>28308.5</c:v>
                </c:pt>
                <c:pt idx="2">
                  <c:v>66355.399999999994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161601.4</c:v>
                </c:pt>
                <c:pt idx="1">
                  <c:v>66409.7</c:v>
                </c:pt>
                <c:pt idx="2">
                  <c:v>18309.5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66FF99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134106.29999999999</c:v>
                </c:pt>
                <c:pt idx="1">
                  <c:v>155142.70000000001</c:v>
                </c:pt>
                <c:pt idx="2">
                  <c:v>141554.5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933FF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4439.2</c:v>
                </c:pt>
                <c:pt idx="1">
                  <c:v>1960.4</c:v>
                </c:pt>
                <c:pt idx="2">
                  <c:v>2321.6999999999998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455872"/>
        <c:axId val="91457408"/>
        <c:axId val="0"/>
      </c:bar3DChart>
      <c:catAx>
        <c:axId val="914558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1457408"/>
        <c:crosses val="autoZero"/>
        <c:auto val="1"/>
        <c:lblAlgn val="ctr"/>
        <c:lblOffset val="100"/>
        <c:noMultiLvlLbl val="0"/>
      </c:catAx>
      <c:valAx>
        <c:axId val="91457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145587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/>
              <a:t>2016 </a:t>
            </a:r>
            <a:r>
              <a:rPr lang="ru-RU" dirty="0"/>
              <a:t>год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798735920269818E-2"/>
          <c:y val="4.7299037480683974E-2"/>
          <c:w val="0.58565753142617183"/>
          <c:h val="0.816415600286836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66"/>
              </a:solidFill>
            </c:spPr>
          </c:dPt>
          <c:dPt>
            <c:idx val="1"/>
            <c:bubble3D val="0"/>
            <c:spPr>
              <a:solidFill>
                <a:srgbClr val="00206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6600CC"/>
              </a:solidFill>
            </c:spPr>
          </c:dPt>
          <c:dPt>
            <c:idx val="4"/>
            <c:bubble3D val="0"/>
            <c:spPr>
              <a:solidFill>
                <a:srgbClr val="CCFFCC"/>
              </a:solidFill>
            </c:spPr>
          </c:dPt>
          <c:dPt>
            <c:idx val="5"/>
            <c:bubble3D val="0"/>
            <c:spPr>
              <a:solidFill>
                <a:srgbClr val="C00000"/>
              </a:solidFill>
            </c:spPr>
          </c:dPt>
          <c:dPt>
            <c:idx val="6"/>
            <c:bubble3D val="0"/>
            <c:spPr>
              <a:solidFill>
                <a:srgbClr val="00FFCC"/>
              </a:solidFill>
            </c:spPr>
          </c:dPt>
          <c:dPt>
            <c:idx val="7"/>
            <c:bubble3D val="0"/>
            <c:spPr>
              <a:solidFill>
                <a:srgbClr val="9966FF"/>
              </a:solidFill>
            </c:spPr>
          </c:dPt>
          <c:dPt>
            <c:idx val="8"/>
            <c:bubble3D val="0"/>
            <c:spPr>
              <a:solidFill>
                <a:srgbClr val="FF0000"/>
              </a:solidFill>
            </c:spPr>
          </c:dPt>
          <c:dPt>
            <c:idx val="9"/>
            <c:bubble3D val="0"/>
            <c:spPr>
              <a:solidFill>
                <a:srgbClr val="FFCCFF"/>
              </a:solidFill>
            </c:spPr>
          </c:dPt>
          <c:dPt>
            <c:idx val="10"/>
            <c:bubble3D val="0"/>
            <c:spPr>
              <a:solidFill>
                <a:srgbClr val="0000FF"/>
              </a:solidFill>
            </c:spPr>
          </c:dPt>
          <c:dPt>
            <c:idx val="11"/>
            <c:bubble3D val="0"/>
            <c:spPr>
              <a:solidFill>
                <a:srgbClr val="FF00FF"/>
              </a:solidFill>
            </c:spPr>
          </c:dPt>
          <c:dLbls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окуружающей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  <c:pt idx="11">
                  <c:v>Межбюджетные трансферты</c:v>
                </c:pt>
              </c:strCache>
            </c:strRef>
          </c:cat>
          <c:val>
            <c:numRef>
              <c:f>Лист1!$B$2:$B$13</c:f>
              <c:numCache>
                <c:formatCode>0.0%</c:formatCode>
                <c:ptCount val="12"/>
                <c:pt idx="0">
                  <c:v>0.13812152343682191</c:v>
                </c:pt>
                <c:pt idx="1">
                  <c:v>1.8027442720126245E-3</c:v>
                </c:pt>
                <c:pt idx="2">
                  <c:v>1.0717222987740749E-2</c:v>
                </c:pt>
                <c:pt idx="3">
                  <c:v>8.07913732921995E-2</c:v>
                </c:pt>
                <c:pt idx="4">
                  <c:v>1.7369755492982104E-2</c:v>
                </c:pt>
                <c:pt idx="5">
                  <c:v>0</c:v>
                </c:pt>
                <c:pt idx="6">
                  <c:v>0.55133546863326499</c:v>
                </c:pt>
                <c:pt idx="7">
                  <c:v>8.857127603440805E-2</c:v>
                </c:pt>
                <c:pt idx="8">
                  <c:v>4.2850222542622753E-2</c:v>
                </c:pt>
                <c:pt idx="9">
                  <c:v>6.1491135470139926E-3</c:v>
                </c:pt>
                <c:pt idx="10">
                  <c:v>5.0089695043403102E-3</c:v>
                </c:pt>
                <c:pt idx="11">
                  <c:v>5.7282330256593003E-2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210414948797735"/>
          <c:y val="0.12241127248487542"/>
          <c:w val="0.33818744910096638"/>
          <c:h val="0.74101446640608959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64404517196253E-2"/>
          <c:y val="5.6407492190790172E-2"/>
          <c:w val="0.45665373808503101"/>
          <c:h val="0.820885857643724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4229.1000000000004</c:v>
                </c:pt>
                <c:pt idx="1">
                  <c:v>8713.5</c:v>
                </c:pt>
                <c:pt idx="2">
                  <c:v>8790.9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478.9</c:v>
                </c:pt>
                <c:pt idx="1">
                  <c:v>477.2</c:v>
                </c:pt>
                <c:pt idx="2">
                  <c:v>550.4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66FF99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43848.3</c:v>
                </c:pt>
                <c:pt idx="1">
                  <c:v>24762.9</c:v>
                </c:pt>
                <c:pt idx="2">
                  <c:v>10940.6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3182080"/>
        <c:axId val="143187968"/>
        <c:axId val="0"/>
      </c:bar3DChart>
      <c:catAx>
        <c:axId val="1431820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3187968"/>
        <c:crosses val="autoZero"/>
        <c:auto val="1"/>
        <c:lblAlgn val="ctr"/>
        <c:lblOffset val="100"/>
        <c:noMultiLvlLbl val="0"/>
      </c:catAx>
      <c:valAx>
        <c:axId val="143187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3182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301506812519775"/>
          <c:y val="0.28241048152272485"/>
          <c:w val="0.42333818965471076"/>
          <c:h val="0.45158548274997867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dirty="0"/>
              <a:t>Муниципальный </a:t>
            </a:r>
            <a:r>
              <a:rPr lang="ru-RU" sz="1400" dirty="0" smtClean="0"/>
              <a:t>долг</a:t>
            </a:r>
            <a:endParaRPr lang="ru-RU" sz="1400" dirty="0"/>
          </a:p>
        </c:rich>
      </c:tx>
      <c:layout>
        <c:manualLayout>
          <c:xMode val="edge"/>
          <c:yMode val="edge"/>
          <c:x val="8.9849262188115078E-2"/>
          <c:y val="2.460966869314262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65289926326594E-2"/>
          <c:y val="0.14843731833413859"/>
          <c:w val="0.58643608421618165"/>
          <c:h val="0.5717100554718727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долг, тыс. руб.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 01.01.2015 г.</c:v>
                </c:pt>
                <c:pt idx="1">
                  <c:v>На 01.01.2016 г.</c:v>
                </c:pt>
                <c:pt idx="2">
                  <c:v>На 01.01.2017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2120.1999999999998</c:v>
                </c:pt>
                <c:pt idx="1">
                  <c:v>756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60128"/>
        <c:axId val="142961664"/>
      </c:lineChart>
      <c:catAx>
        <c:axId val="1429601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42961664"/>
        <c:crosses val="autoZero"/>
        <c:auto val="1"/>
        <c:lblAlgn val="ctr"/>
        <c:lblOffset val="100"/>
        <c:noMultiLvlLbl val="0"/>
      </c:catAx>
      <c:valAx>
        <c:axId val="142961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42960128"/>
        <c:crosses val="autoZero"/>
        <c:crossBetween val="between"/>
      </c:valAx>
      <c:spPr>
        <a:solidFill>
          <a:srgbClr val="FFFFCC"/>
        </a:solidFill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B73F9-66F1-4C6E-8041-3891F487AFD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348084-7F2E-4EC4-8A6F-320F40502BA1}">
      <dgm:prSet phldrT="[Текст]" custT="1"/>
      <dgm:spPr/>
      <dgm:t>
        <a:bodyPr/>
        <a:lstStyle/>
        <a:p>
          <a:pPr algn="just"/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Межбюджетные трансферты - </a:t>
          </a:r>
          <a:r>
            <a:rPr lang="ru-RU" altLang="ru-RU" sz="14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400" b="1" i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7ED344-713F-4FF7-B240-E2256F85DF80}" type="parTrans" cxnId="{D3D17572-2296-47BC-BA4F-982E1FE85ADE}">
      <dgm:prSet/>
      <dgm:spPr/>
      <dgm:t>
        <a:bodyPr/>
        <a:lstStyle/>
        <a:p>
          <a:endParaRPr lang="ru-RU"/>
        </a:p>
      </dgm:t>
    </dgm:pt>
    <dgm:pt modelId="{46A210F8-DAEE-4989-9A20-D598AADD934F}" type="sibTrans" cxnId="{D3D17572-2296-47BC-BA4F-982E1FE85ADE}">
      <dgm:prSet/>
      <dgm:spPr/>
      <dgm:t>
        <a:bodyPr/>
        <a:lstStyle/>
        <a:p>
          <a:endParaRPr lang="ru-RU"/>
        </a:p>
      </dgm:t>
    </dgm:pt>
    <dgm:pt modelId="{5D8CB58D-C74E-4DB9-85B8-A527D049B510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37DA05-70A6-48D8-B6C8-78828CB8ACA7}" type="parTrans" cxnId="{9B9A19DF-67AF-4DB5-955B-9C3F817A38CB}">
      <dgm:prSet/>
      <dgm:spPr/>
      <dgm:t>
        <a:bodyPr/>
        <a:lstStyle/>
        <a:p>
          <a:endParaRPr lang="ru-RU"/>
        </a:p>
      </dgm:t>
    </dgm:pt>
    <dgm:pt modelId="{A2FED3B0-8B9C-4893-94CB-014EDBA7D971}" type="sibTrans" cxnId="{9B9A19DF-67AF-4DB5-955B-9C3F817A38CB}">
      <dgm:prSet/>
      <dgm:spPr/>
      <dgm:t>
        <a:bodyPr/>
        <a:lstStyle/>
        <a:p>
          <a:endParaRPr lang="ru-RU"/>
        </a:p>
      </dgm:t>
    </dgm:pt>
    <dgm:pt modelId="{8CDC40A9-234D-43A4-94C7-888DD8BC1074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</a:p>
      </dgm:t>
    </dgm:pt>
    <dgm:pt modelId="{D624FEE9-E4B0-4EDE-BBF9-FF521B0973F7}" type="parTrans" cxnId="{D9D1C749-D0B6-4E7F-A271-35976208BAE7}">
      <dgm:prSet/>
      <dgm:spPr/>
      <dgm:t>
        <a:bodyPr/>
        <a:lstStyle/>
        <a:p>
          <a:endParaRPr lang="ru-RU"/>
        </a:p>
      </dgm:t>
    </dgm:pt>
    <dgm:pt modelId="{FD875354-6108-4109-A622-7108F23F939A}" type="sibTrans" cxnId="{D9D1C749-D0B6-4E7F-A271-35976208BAE7}">
      <dgm:prSet/>
      <dgm:spPr/>
      <dgm:t>
        <a:bodyPr/>
        <a:lstStyle/>
        <a:p>
          <a:endParaRPr lang="ru-RU"/>
        </a:p>
      </dgm:t>
    </dgm:pt>
    <dgm:pt modelId="{2F8353DA-14A8-4F80-93FA-C4CA1AB83878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81722-9F62-4AD1-B520-A7CC97017EDE}" type="parTrans" cxnId="{0761A9A4-A6A3-4CC6-BACA-5DD8144495E6}">
      <dgm:prSet/>
      <dgm:spPr/>
      <dgm:t>
        <a:bodyPr/>
        <a:lstStyle/>
        <a:p>
          <a:endParaRPr lang="ru-RU"/>
        </a:p>
      </dgm:t>
    </dgm:pt>
    <dgm:pt modelId="{108311D7-BDF6-4DAE-9A02-573D61642E28}" type="sibTrans" cxnId="{0761A9A4-A6A3-4CC6-BACA-5DD8144495E6}">
      <dgm:prSet/>
      <dgm:spPr/>
      <dgm:t>
        <a:bodyPr/>
        <a:lstStyle/>
        <a:p>
          <a:endParaRPr lang="ru-RU"/>
        </a:p>
      </dgm:t>
    </dgm:pt>
    <dgm:pt modelId="{96CAD508-B153-4FC4-9FD6-155CA6779B91}" type="pres">
      <dgm:prSet presAssocID="{2C1B73F9-66F1-4C6E-8041-3891F487AF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784E19B-6C2E-4E63-96F3-D9E75E4FA21D}" type="pres">
      <dgm:prSet presAssocID="{D3348084-7F2E-4EC4-8A6F-320F40502BA1}" presName="hierRoot1" presStyleCnt="0">
        <dgm:presLayoutVars>
          <dgm:hierBranch val="init"/>
        </dgm:presLayoutVars>
      </dgm:prSet>
      <dgm:spPr/>
    </dgm:pt>
    <dgm:pt modelId="{637F0429-CD20-48E2-8A83-21339BC9317A}" type="pres">
      <dgm:prSet presAssocID="{D3348084-7F2E-4EC4-8A6F-320F40502BA1}" presName="rootComposite1" presStyleCnt="0"/>
      <dgm:spPr/>
    </dgm:pt>
    <dgm:pt modelId="{A79F0D7E-828F-40CF-8D96-CB5035325E56}" type="pres">
      <dgm:prSet presAssocID="{D3348084-7F2E-4EC4-8A6F-320F40502BA1}" presName="rootText1" presStyleLbl="node0" presStyleIdx="0" presStyleCnt="1" custScaleX="345961" custLinFactNeighborX="590" custLinFactNeighborY="-418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59769C-6B30-4243-8C7A-49F762D44E6C}" type="pres">
      <dgm:prSet presAssocID="{D3348084-7F2E-4EC4-8A6F-320F40502BA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376CCBF-4D6E-4E46-9196-49484A22CC5B}" type="pres">
      <dgm:prSet presAssocID="{D3348084-7F2E-4EC4-8A6F-320F40502BA1}" presName="hierChild2" presStyleCnt="0"/>
      <dgm:spPr/>
    </dgm:pt>
    <dgm:pt modelId="{EC195C0A-839E-412A-9249-8645F36ACA0F}" type="pres">
      <dgm:prSet presAssocID="{7037DA05-70A6-48D8-B6C8-78828CB8ACA7}" presName="Name37" presStyleLbl="parChTrans1D2" presStyleIdx="0" presStyleCnt="3"/>
      <dgm:spPr/>
      <dgm:t>
        <a:bodyPr/>
        <a:lstStyle/>
        <a:p>
          <a:endParaRPr lang="ru-RU"/>
        </a:p>
      </dgm:t>
    </dgm:pt>
    <dgm:pt modelId="{F5FFC8E5-1307-4B0B-A544-89BE3E8182D4}" type="pres">
      <dgm:prSet presAssocID="{5D8CB58D-C74E-4DB9-85B8-A527D049B510}" presName="hierRoot2" presStyleCnt="0">
        <dgm:presLayoutVars>
          <dgm:hierBranch val="init"/>
        </dgm:presLayoutVars>
      </dgm:prSet>
      <dgm:spPr/>
    </dgm:pt>
    <dgm:pt modelId="{C844E1AF-FCBA-4076-9298-60BAA35D7FA2}" type="pres">
      <dgm:prSet presAssocID="{5D8CB58D-C74E-4DB9-85B8-A527D049B510}" presName="rootComposite" presStyleCnt="0"/>
      <dgm:spPr/>
    </dgm:pt>
    <dgm:pt modelId="{DE9FFC1D-18D3-4A66-BCD0-867CBDB76287}" type="pres">
      <dgm:prSet presAssocID="{5D8CB58D-C74E-4DB9-85B8-A527D049B510}" presName="rootText" presStyleLbl="node2" presStyleIdx="0" presStyleCnt="3" custScaleX="108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DE60D2-2163-4DD4-BEFA-0B005120D671}" type="pres">
      <dgm:prSet presAssocID="{5D8CB58D-C74E-4DB9-85B8-A527D049B510}" presName="rootConnector" presStyleLbl="node2" presStyleIdx="0" presStyleCnt="3"/>
      <dgm:spPr/>
      <dgm:t>
        <a:bodyPr/>
        <a:lstStyle/>
        <a:p>
          <a:endParaRPr lang="ru-RU"/>
        </a:p>
      </dgm:t>
    </dgm:pt>
    <dgm:pt modelId="{0B3A03FA-8619-47E3-8F3F-AF49F6A537EC}" type="pres">
      <dgm:prSet presAssocID="{5D8CB58D-C74E-4DB9-85B8-A527D049B510}" presName="hierChild4" presStyleCnt="0"/>
      <dgm:spPr/>
    </dgm:pt>
    <dgm:pt modelId="{63AB1467-9B3A-4D48-AD66-CBDBBF9FE0D6}" type="pres">
      <dgm:prSet presAssocID="{5D8CB58D-C74E-4DB9-85B8-A527D049B510}" presName="hierChild5" presStyleCnt="0"/>
      <dgm:spPr/>
    </dgm:pt>
    <dgm:pt modelId="{D490AF61-CB76-4C3D-AF1C-CC8E1FA788C8}" type="pres">
      <dgm:prSet presAssocID="{D624FEE9-E4B0-4EDE-BBF9-FF521B0973F7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7446E6C-9755-41B5-AD4C-E2029BA2D8E7}" type="pres">
      <dgm:prSet presAssocID="{8CDC40A9-234D-43A4-94C7-888DD8BC1074}" presName="hierRoot2" presStyleCnt="0">
        <dgm:presLayoutVars>
          <dgm:hierBranch val="init"/>
        </dgm:presLayoutVars>
      </dgm:prSet>
      <dgm:spPr/>
    </dgm:pt>
    <dgm:pt modelId="{FC3712DF-623D-4ECE-A8F1-0269AB7952F1}" type="pres">
      <dgm:prSet presAssocID="{8CDC40A9-234D-43A4-94C7-888DD8BC1074}" presName="rootComposite" presStyleCnt="0"/>
      <dgm:spPr/>
    </dgm:pt>
    <dgm:pt modelId="{1D1E3660-9BCA-455D-84DF-907A4D50E450}" type="pres">
      <dgm:prSet presAssocID="{8CDC40A9-234D-43A4-94C7-888DD8BC1074}" presName="rootText" presStyleLbl="node2" presStyleIdx="1" presStyleCnt="3" custScaleX="117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F5EED1-A868-4BBD-B139-40ED11FCC827}" type="pres">
      <dgm:prSet presAssocID="{8CDC40A9-234D-43A4-94C7-888DD8BC1074}" presName="rootConnector" presStyleLbl="node2" presStyleIdx="1" presStyleCnt="3"/>
      <dgm:spPr/>
      <dgm:t>
        <a:bodyPr/>
        <a:lstStyle/>
        <a:p>
          <a:endParaRPr lang="ru-RU"/>
        </a:p>
      </dgm:t>
    </dgm:pt>
    <dgm:pt modelId="{45485C19-922D-4C0A-9319-EDAE2BDF97D5}" type="pres">
      <dgm:prSet presAssocID="{8CDC40A9-234D-43A4-94C7-888DD8BC1074}" presName="hierChild4" presStyleCnt="0"/>
      <dgm:spPr/>
    </dgm:pt>
    <dgm:pt modelId="{BDF37EED-9F73-4630-8E27-8D2A06A81027}" type="pres">
      <dgm:prSet presAssocID="{8CDC40A9-234D-43A4-94C7-888DD8BC1074}" presName="hierChild5" presStyleCnt="0"/>
      <dgm:spPr/>
    </dgm:pt>
    <dgm:pt modelId="{B8ADF916-D99A-4C1A-934F-3A367D09FEAD}" type="pres">
      <dgm:prSet presAssocID="{B5081722-9F62-4AD1-B520-A7CC97017EDE}" presName="Name37" presStyleLbl="parChTrans1D2" presStyleIdx="2" presStyleCnt="3"/>
      <dgm:spPr/>
      <dgm:t>
        <a:bodyPr/>
        <a:lstStyle/>
        <a:p>
          <a:endParaRPr lang="ru-RU"/>
        </a:p>
      </dgm:t>
    </dgm:pt>
    <dgm:pt modelId="{E4CF11E2-FF4C-4BFC-A62B-239599457334}" type="pres">
      <dgm:prSet presAssocID="{2F8353DA-14A8-4F80-93FA-C4CA1AB83878}" presName="hierRoot2" presStyleCnt="0">
        <dgm:presLayoutVars>
          <dgm:hierBranch val="init"/>
        </dgm:presLayoutVars>
      </dgm:prSet>
      <dgm:spPr/>
    </dgm:pt>
    <dgm:pt modelId="{4542BF75-BD2E-4A28-95D4-2B6633C9B6DC}" type="pres">
      <dgm:prSet presAssocID="{2F8353DA-14A8-4F80-93FA-C4CA1AB83878}" presName="rootComposite" presStyleCnt="0"/>
      <dgm:spPr/>
    </dgm:pt>
    <dgm:pt modelId="{8CC6FCFD-F62A-4FC4-B108-A2EF0F5F9CC5}" type="pres">
      <dgm:prSet presAssocID="{2F8353DA-14A8-4F80-93FA-C4CA1AB8387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106503-C359-44ED-B4EE-CA609EB854CC}" type="pres">
      <dgm:prSet presAssocID="{2F8353DA-14A8-4F80-93FA-C4CA1AB83878}" presName="rootConnector" presStyleLbl="node2" presStyleIdx="2" presStyleCnt="3"/>
      <dgm:spPr/>
      <dgm:t>
        <a:bodyPr/>
        <a:lstStyle/>
        <a:p>
          <a:endParaRPr lang="ru-RU"/>
        </a:p>
      </dgm:t>
    </dgm:pt>
    <dgm:pt modelId="{2CD6A55B-6A2C-4EA7-A843-12EC57BA4DA5}" type="pres">
      <dgm:prSet presAssocID="{2F8353DA-14A8-4F80-93FA-C4CA1AB83878}" presName="hierChild4" presStyleCnt="0"/>
      <dgm:spPr/>
    </dgm:pt>
    <dgm:pt modelId="{9F1A2FFB-9CD8-4E01-8DF2-D957397D020C}" type="pres">
      <dgm:prSet presAssocID="{2F8353DA-14A8-4F80-93FA-C4CA1AB83878}" presName="hierChild5" presStyleCnt="0"/>
      <dgm:spPr/>
    </dgm:pt>
    <dgm:pt modelId="{EEE421C0-C6C8-459D-9B39-2BBA038D6C9E}" type="pres">
      <dgm:prSet presAssocID="{D3348084-7F2E-4EC4-8A6F-320F40502BA1}" presName="hierChild3" presStyleCnt="0"/>
      <dgm:spPr/>
    </dgm:pt>
  </dgm:ptLst>
  <dgm:cxnLst>
    <dgm:cxn modelId="{EF2B32E4-39AA-415F-A954-0FAD073AEEDA}" type="presOf" srcId="{5D8CB58D-C74E-4DB9-85B8-A527D049B510}" destId="{DE9FFC1D-18D3-4A66-BCD0-867CBDB76287}" srcOrd="0" destOrd="0" presId="urn:microsoft.com/office/officeart/2005/8/layout/orgChart1"/>
    <dgm:cxn modelId="{9B9A19DF-67AF-4DB5-955B-9C3F817A38CB}" srcId="{D3348084-7F2E-4EC4-8A6F-320F40502BA1}" destId="{5D8CB58D-C74E-4DB9-85B8-A527D049B510}" srcOrd="0" destOrd="0" parTransId="{7037DA05-70A6-48D8-B6C8-78828CB8ACA7}" sibTransId="{A2FED3B0-8B9C-4893-94CB-014EDBA7D971}"/>
    <dgm:cxn modelId="{5E9DEF92-839F-45BE-9016-BB94CC832CA8}" type="presOf" srcId="{D3348084-7F2E-4EC4-8A6F-320F40502BA1}" destId="{8659769C-6B30-4243-8C7A-49F762D44E6C}" srcOrd="1" destOrd="0" presId="urn:microsoft.com/office/officeart/2005/8/layout/orgChart1"/>
    <dgm:cxn modelId="{D3D17572-2296-47BC-BA4F-982E1FE85ADE}" srcId="{2C1B73F9-66F1-4C6E-8041-3891F487AFD4}" destId="{D3348084-7F2E-4EC4-8A6F-320F40502BA1}" srcOrd="0" destOrd="0" parTransId="{837ED344-713F-4FF7-B240-E2256F85DF80}" sibTransId="{46A210F8-DAEE-4989-9A20-D598AADD934F}"/>
    <dgm:cxn modelId="{B89A64F4-F942-4FC5-9591-D06D420EAEF4}" type="presOf" srcId="{5D8CB58D-C74E-4DB9-85B8-A527D049B510}" destId="{44DE60D2-2163-4DD4-BEFA-0B005120D671}" srcOrd="1" destOrd="0" presId="urn:microsoft.com/office/officeart/2005/8/layout/orgChart1"/>
    <dgm:cxn modelId="{143226B3-0ABB-4A11-B188-C62479C6630C}" type="presOf" srcId="{D624FEE9-E4B0-4EDE-BBF9-FF521B0973F7}" destId="{D490AF61-CB76-4C3D-AF1C-CC8E1FA788C8}" srcOrd="0" destOrd="0" presId="urn:microsoft.com/office/officeart/2005/8/layout/orgChart1"/>
    <dgm:cxn modelId="{D9D1C749-D0B6-4E7F-A271-35976208BAE7}" srcId="{D3348084-7F2E-4EC4-8A6F-320F40502BA1}" destId="{8CDC40A9-234D-43A4-94C7-888DD8BC1074}" srcOrd="1" destOrd="0" parTransId="{D624FEE9-E4B0-4EDE-BBF9-FF521B0973F7}" sibTransId="{FD875354-6108-4109-A622-7108F23F939A}"/>
    <dgm:cxn modelId="{31D16276-4D4F-4E02-9B92-4E34173F55F0}" type="presOf" srcId="{B5081722-9F62-4AD1-B520-A7CC97017EDE}" destId="{B8ADF916-D99A-4C1A-934F-3A367D09FEAD}" srcOrd="0" destOrd="0" presId="urn:microsoft.com/office/officeart/2005/8/layout/orgChart1"/>
    <dgm:cxn modelId="{31EE788A-B692-4849-8574-7AA69887E3BB}" type="presOf" srcId="{2F8353DA-14A8-4F80-93FA-C4CA1AB83878}" destId="{8CC6FCFD-F62A-4FC4-B108-A2EF0F5F9CC5}" srcOrd="0" destOrd="0" presId="urn:microsoft.com/office/officeart/2005/8/layout/orgChart1"/>
    <dgm:cxn modelId="{C2D66185-A37E-4035-81A4-6FFDAA1CB4B1}" type="presOf" srcId="{7037DA05-70A6-48D8-B6C8-78828CB8ACA7}" destId="{EC195C0A-839E-412A-9249-8645F36ACA0F}" srcOrd="0" destOrd="0" presId="urn:microsoft.com/office/officeart/2005/8/layout/orgChart1"/>
    <dgm:cxn modelId="{D5E73D05-1300-4F5E-8E83-13415D3903D6}" type="presOf" srcId="{2F8353DA-14A8-4F80-93FA-C4CA1AB83878}" destId="{CF106503-C359-44ED-B4EE-CA609EB854CC}" srcOrd="1" destOrd="0" presId="urn:microsoft.com/office/officeart/2005/8/layout/orgChart1"/>
    <dgm:cxn modelId="{1E4E6EF0-679C-4826-BABB-79821E2E4883}" type="presOf" srcId="{D3348084-7F2E-4EC4-8A6F-320F40502BA1}" destId="{A79F0D7E-828F-40CF-8D96-CB5035325E56}" srcOrd="0" destOrd="0" presId="urn:microsoft.com/office/officeart/2005/8/layout/orgChart1"/>
    <dgm:cxn modelId="{E736F056-526D-4BA4-84FE-478662252A6A}" type="presOf" srcId="{8CDC40A9-234D-43A4-94C7-888DD8BC1074}" destId="{1D1E3660-9BCA-455D-84DF-907A4D50E450}" srcOrd="0" destOrd="0" presId="urn:microsoft.com/office/officeart/2005/8/layout/orgChart1"/>
    <dgm:cxn modelId="{1654323A-139D-4BEF-B613-702E8ED81915}" type="presOf" srcId="{2C1B73F9-66F1-4C6E-8041-3891F487AFD4}" destId="{96CAD508-B153-4FC4-9FD6-155CA6779B91}" srcOrd="0" destOrd="0" presId="urn:microsoft.com/office/officeart/2005/8/layout/orgChart1"/>
    <dgm:cxn modelId="{0761A9A4-A6A3-4CC6-BACA-5DD8144495E6}" srcId="{D3348084-7F2E-4EC4-8A6F-320F40502BA1}" destId="{2F8353DA-14A8-4F80-93FA-C4CA1AB83878}" srcOrd="2" destOrd="0" parTransId="{B5081722-9F62-4AD1-B520-A7CC97017EDE}" sibTransId="{108311D7-BDF6-4DAE-9A02-573D61642E28}"/>
    <dgm:cxn modelId="{EBE629D5-165B-4483-B94B-6DC7E4F75061}" type="presOf" srcId="{8CDC40A9-234D-43A4-94C7-888DD8BC1074}" destId="{24F5EED1-A868-4BBD-B139-40ED11FCC827}" srcOrd="1" destOrd="0" presId="urn:microsoft.com/office/officeart/2005/8/layout/orgChart1"/>
    <dgm:cxn modelId="{51819EF6-0A46-47B8-A91E-C01E9FFB2F30}" type="presParOf" srcId="{96CAD508-B153-4FC4-9FD6-155CA6779B91}" destId="{B784E19B-6C2E-4E63-96F3-D9E75E4FA21D}" srcOrd="0" destOrd="0" presId="urn:microsoft.com/office/officeart/2005/8/layout/orgChart1"/>
    <dgm:cxn modelId="{FF494997-4832-4000-8E15-95D0E002D750}" type="presParOf" srcId="{B784E19B-6C2E-4E63-96F3-D9E75E4FA21D}" destId="{637F0429-CD20-48E2-8A83-21339BC9317A}" srcOrd="0" destOrd="0" presId="urn:microsoft.com/office/officeart/2005/8/layout/orgChart1"/>
    <dgm:cxn modelId="{B1F0DFDC-3B94-4BE6-A4DC-2082D6DFBE6B}" type="presParOf" srcId="{637F0429-CD20-48E2-8A83-21339BC9317A}" destId="{A79F0D7E-828F-40CF-8D96-CB5035325E56}" srcOrd="0" destOrd="0" presId="urn:microsoft.com/office/officeart/2005/8/layout/orgChart1"/>
    <dgm:cxn modelId="{69D2B401-250A-41EB-86F1-A2C957C7411A}" type="presParOf" srcId="{637F0429-CD20-48E2-8A83-21339BC9317A}" destId="{8659769C-6B30-4243-8C7A-49F762D44E6C}" srcOrd="1" destOrd="0" presId="urn:microsoft.com/office/officeart/2005/8/layout/orgChart1"/>
    <dgm:cxn modelId="{F0ED9B7A-15F7-42C8-94BE-129B694A9A97}" type="presParOf" srcId="{B784E19B-6C2E-4E63-96F3-D9E75E4FA21D}" destId="{0376CCBF-4D6E-4E46-9196-49484A22CC5B}" srcOrd="1" destOrd="0" presId="urn:microsoft.com/office/officeart/2005/8/layout/orgChart1"/>
    <dgm:cxn modelId="{D92004D7-A368-4AB5-80C2-2C6DC56E952E}" type="presParOf" srcId="{0376CCBF-4D6E-4E46-9196-49484A22CC5B}" destId="{EC195C0A-839E-412A-9249-8645F36ACA0F}" srcOrd="0" destOrd="0" presId="urn:microsoft.com/office/officeart/2005/8/layout/orgChart1"/>
    <dgm:cxn modelId="{5B24A3FF-D6FB-4C23-84C8-17803E183211}" type="presParOf" srcId="{0376CCBF-4D6E-4E46-9196-49484A22CC5B}" destId="{F5FFC8E5-1307-4B0B-A544-89BE3E8182D4}" srcOrd="1" destOrd="0" presId="urn:microsoft.com/office/officeart/2005/8/layout/orgChart1"/>
    <dgm:cxn modelId="{81FA018B-63AF-4E76-B817-DEEED14A78D2}" type="presParOf" srcId="{F5FFC8E5-1307-4B0B-A544-89BE3E8182D4}" destId="{C844E1AF-FCBA-4076-9298-60BAA35D7FA2}" srcOrd="0" destOrd="0" presId="urn:microsoft.com/office/officeart/2005/8/layout/orgChart1"/>
    <dgm:cxn modelId="{1BA0C00A-F2DA-4D0E-9224-17A52A0973D2}" type="presParOf" srcId="{C844E1AF-FCBA-4076-9298-60BAA35D7FA2}" destId="{DE9FFC1D-18D3-4A66-BCD0-867CBDB76287}" srcOrd="0" destOrd="0" presId="urn:microsoft.com/office/officeart/2005/8/layout/orgChart1"/>
    <dgm:cxn modelId="{048936C7-6E71-4323-A422-775B04686B8E}" type="presParOf" srcId="{C844E1AF-FCBA-4076-9298-60BAA35D7FA2}" destId="{44DE60D2-2163-4DD4-BEFA-0B005120D671}" srcOrd="1" destOrd="0" presId="urn:microsoft.com/office/officeart/2005/8/layout/orgChart1"/>
    <dgm:cxn modelId="{D2275DC3-BD21-4002-82C7-09622AF00472}" type="presParOf" srcId="{F5FFC8E5-1307-4B0B-A544-89BE3E8182D4}" destId="{0B3A03FA-8619-47E3-8F3F-AF49F6A537EC}" srcOrd="1" destOrd="0" presId="urn:microsoft.com/office/officeart/2005/8/layout/orgChart1"/>
    <dgm:cxn modelId="{E7207C0C-2B1F-425D-A6DE-1E426A78E94C}" type="presParOf" srcId="{F5FFC8E5-1307-4B0B-A544-89BE3E8182D4}" destId="{63AB1467-9B3A-4D48-AD66-CBDBBF9FE0D6}" srcOrd="2" destOrd="0" presId="urn:microsoft.com/office/officeart/2005/8/layout/orgChart1"/>
    <dgm:cxn modelId="{F2E240AF-7362-4805-BCB4-BF0D5A213403}" type="presParOf" srcId="{0376CCBF-4D6E-4E46-9196-49484A22CC5B}" destId="{D490AF61-CB76-4C3D-AF1C-CC8E1FA788C8}" srcOrd="2" destOrd="0" presId="urn:microsoft.com/office/officeart/2005/8/layout/orgChart1"/>
    <dgm:cxn modelId="{5CAAFE8F-8C64-4EAF-9479-1F6ECFA0D0E3}" type="presParOf" srcId="{0376CCBF-4D6E-4E46-9196-49484A22CC5B}" destId="{97446E6C-9755-41B5-AD4C-E2029BA2D8E7}" srcOrd="3" destOrd="0" presId="urn:microsoft.com/office/officeart/2005/8/layout/orgChart1"/>
    <dgm:cxn modelId="{593D0526-4352-4CE8-BF1A-8E5159CFB5DF}" type="presParOf" srcId="{97446E6C-9755-41B5-AD4C-E2029BA2D8E7}" destId="{FC3712DF-623D-4ECE-A8F1-0269AB7952F1}" srcOrd="0" destOrd="0" presId="urn:microsoft.com/office/officeart/2005/8/layout/orgChart1"/>
    <dgm:cxn modelId="{910AEB17-055A-4ADE-9F99-CE82AF41EB8E}" type="presParOf" srcId="{FC3712DF-623D-4ECE-A8F1-0269AB7952F1}" destId="{1D1E3660-9BCA-455D-84DF-907A4D50E450}" srcOrd="0" destOrd="0" presId="urn:microsoft.com/office/officeart/2005/8/layout/orgChart1"/>
    <dgm:cxn modelId="{712E81D6-1922-46E8-8C32-B1F2E4AAB0E7}" type="presParOf" srcId="{FC3712DF-623D-4ECE-A8F1-0269AB7952F1}" destId="{24F5EED1-A868-4BBD-B139-40ED11FCC827}" srcOrd="1" destOrd="0" presId="urn:microsoft.com/office/officeart/2005/8/layout/orgChart1"/>
    <dgm:cxn modelId="{F318A141-4464-4A7B-8BE5-37F7ADC8215A}" type="presParOf" srcId="{97446E6C-9755-41B5-AD4C-E2029BA2D8E7}" destId="{45485C19-922D-4C0A-9319-EDAE2BDF97D5}" srcOrd="1" destOrd="0" presId="urn:microsoft.com/office/officeart/2005/8/layout/orgChart1"/>
    <dgm:cxn modelId="{4DBB7C1C-6F90-422C-98B0-05A09388403A}" type="presParOf" srcId="{97446E6C-9755-41B5-AD4C-E2029BA2D8E7}" destId="{BDF37EED-9F73-4630-8E27-8D2A06A81027}" srcOrd="2" destOrd="0" presId="urn:microsoft.com/office/officeart/2005/8/layout/orgChart1"/>
    <dgm:cxn modelId="{8403C6BC-5845-4C99-8F64-6310236EE142}" type="presParOf" srcId="{0376CCBF-4D6E-4E46-9196-49484A22CC5B}" destId="{B8ADF916-D99A-4C1A-934F-3A367D09FEAD}" srcOrd="4" destOrd="0" presId="urn:microsoft.com/office/officeart/2005/8/layout/orgChart1"/>
    <dgm:cxn modelId="{17F8474D-43CA-453A-A3DD-B7F7EAF97EA3}" type="presParOf" srcId="{0376CCBF-4D6E-4E46-9196-49484A22CC5B}" destId="{E4CF11E2-FF4C-4BFC-A62B-239599457334}" srcOrd="5" destOrd="0" presId="urn:microsoft.com/office/officeart/2005/8/layout/orgChart1"/>
    <dgm:cxn modelId="{0A63D468-448F-4108-9490-3D3AFBA442B3}" type="presParOf" srcId="{E4CF11E2-FF4C-4BFC-A62B-239599457334}" destId="{4542BF75-BD2E-4A28-95D4-2B6633C9B6DC}" srcOrd="0" destOrd="0" presId="urn:microsoft.com/office/officeart/2005/8/layout/orgChart1"/>
    <dgm:cxn modelId="{9D9CB434-B0D8-4CF8-9301-AD3307C8A661}" type="presParOf" srcId="{4542BF75-BD2E-4A28-95D4-2B6633C9B6DC}" destId="{8CC6FCFD-F62A-4FC4-B108-A2EF0F5F9CC5}" srcOrd="0" destOrd="0" presId="urn:microsoft.com/office/officeart/2005/8/layout/orgChart1"/>
    <dgm:cxn modelId="{C156999B-69BF-4EE6-B176-D2D0F1383921}" type="presParOf" srcId="{4542BF75-BD2E-4A28-95D4-2B6633C9B6DC}" destId="{CF106503-C359-44ED-B4EE-CA609EB854CC}" srcOrd="1" destOrd="0" presId="urn:microsoft.com/office/officeart/2005/8/layout/orgChart1"/>
    <dgm:cxn modelId="{8D748F78-A293-4D4C-B646-1E4F095F813D}" type="presParOf" srcId="{E4CF11E2-FF4C-4BFC-A62B-239599457334}" destId="{2CD6A55B-6A2C-4EA7-A843-12EC57BA4DA5}" srcOrd="1" destOrd="0" presId="urn:microsoft.com/office/officeart/2005/8/layout/orgChart1"/>
    <dgm:cxn modelId="{7CDA3B63-39BA-4D35-9358-1BBB8A10E4EE}" type="presParOf" srcId="{E4CF11E2-FF4C-4BFC-A62B-239599457334}" destId="{9F1A2FFB-9CD8-4E01-8DF2-D957397D020C}" srcOrd="2" destOrd="0" presId="urn:microsoft.com/office/officeart/2005/8/layout/orgChart1"/>
    <dgm:cxn modelId="{2D27A1B4-F45D-4B96-A789-08917A078A95}" type="presParOf" srcId="{B784E19B-6C2E-4E63-96F3-D9E75E4FA21D}" destId="{EEE421C0-C6C8-459D-9B39-2BBA038D6C9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C2CBAB-5351-4A4E-9224-2C4ABF8614E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7C5FDD-F893-45DF-BA7A-8E90364ACC6C}">
      <dgm:prSet phldrT="[Текст]" custT="1"/>
      <dgm:spPr>
        <a:solidFill>
          <a:srgbClr val="FF9999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63508-FDEA-44E2-AAEF-7EC3958CC6BA}" type="parTrans" cxnId="{1AE09180-FE44-46D3-A35C-169BC881E504}">
      <dgm:prSet/>
      <dgm:spPr/>
      <dgm:t>
        <a:bodyPr/>
        <a:lstStyle/>
        <a:p>
          <a:endParaRPr lang="ru-RU"/>
        </a:p>
      </dgm:t>
    </dgm:pt>
    <dgm:pt modelId="{F7A135A6-49E2-464F-9282-B5223E7ABC94}" type="sibTrans" cxnId="{1AE09180-FE44-46D3-A35C-169BC881E504}">
      <dgm:prSet/>
      <dgm:spPr/>
      <dgm:t>
        <a:bodyPr/>
        <a:lstStyle/>
        <a:p>
          <a:endParaRPr lang="ru-RU"/>
        </a:p>
      </dgm:t>
    </dgm:pt>
    <dgm:pt modelId="{7E36FE36-E445-4E84-B519-70C9A76133E8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D956D-8A02-4E9E-BD05-DA426D5A61D9}" type="parTrans" cxnId="{3CD0080D-066B-4FB3-8B75-E52628A4E5AD}">
      <dgm:prSet/>
      <dgm:spPr/>
      <dgm:t>
        <a:bodyPr/>
        <a:lstStyle/>
        <a:p>
          <a:endParaRPr lang="ru-RU"/>
        </a:p>
      </dgm:t>
    </dgm:pt>
    <dgm:pt modelId="{02D977C4-3248-4A66-BFC7-1749D1C7F60E}" type="sibTrans" cxnId="{3CD0080D-066B-4FB3-8B75-E52628A4E5AD}">
      <dgm:prSet/>
      <dgm:spPr/>
      <dgm:t>
        <a:bodyPr/>
        <a:lstStyle/>
        <a:p>
          <a:endParaRPr lang="ru-RU"/>
        </a:p>
      </dgm:t>
    </dgm:pt>
    <dgm:pt modelId="{2A4B92D7-AD52-4AD7-AABF-5FA8C23545C5}">
      <dgm:prSet phldrT="[Текст]" custT="1"/>
      <dgm:spPr>
        <a:solidFill>
          <a:srgbClr val="99FFCC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ДЕФИЦИТ (ПРОФИЦИТ)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971B46-562C-427C-B0C8-451EDE5FB228}" type="parTrans" cxnId="{1C1E025F-9302-4E73-A74B-B0795227B35E}">
      <dgm:prSet/>
      <dgm:spPr/>
      <dgm:t>
        <a:bodyPr/>
        <a:lstStyle/>
        <a:p>
          <a:endParaRPr lang="ru-RU"/>
        </a:p>
      </dgm:t>
    </dgm:pt>
    <dgm:pt modelId="{B98865D7-551A-4CF4-952C-356F57DEBF27}" type="sibTrans" cxnId="{1C1E025F-9302-4E73-A74B-B0795227B35E}">
      <dgm:prSet/>
      <dgm:spPr/>
      <dgm:t>
        <a:bodyPr/>
        <a:lstStyle/>
        <a:p>
          <a:endParaRPr lang="ru-RU"/>
        </a:p>
      </dgm:t>
    </dgm:pt>
    <dgm:pt modelId="{8DA8B5F4-8ED9-40A8-BDBC-9F6E2F59D993}" type="pres">
      <dgm:prSet presAssocID="{28C2CBAB-5351-4A4E-9224-2C4ABF8614E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96A46BD-7A4C-41FA-B6A3-758BC9E19936}" type="pres">
      <dgm:prSet presAssocID="{28C2CBAB-5351-4A4E-9224-2C4ABF8614E2}" presName="Name1" presStyleCnt="0"/>
      <dgm:spPr/>
    </dgm:pt>
    <dgm:pt modelId="{E18A9FC4-ECB1-4FDC-AA29-339729197F62}" type="pres">
      <dgm:prSet presAssocID="{28C2CBAB-5351-4A4E-9224-2C4ABF8614E2}" presName="cycle" presStyleCnt="0"/>
      <dgm:spPr/>
    </dgm:pt>
    <dgm:pt modelId="{1D0DB082-A89C-4CCB-A11A-5B71BC1D8B60}" type="pres">
      <dgm:prSet presAssocID="{28C2CBAB-5351-4A4E-9224-2C4ABF8614E2}" presName="srcNode" presStyleLbl="node1" presStyleIdx="0" presStyleCnt="3"/>
      <dgm:spPr/>
    </dgm:pt>
    <dgm:pt modelId="{A2D3B13B-BED2-4FC1-A008-8EE267F8938E}" type="pres">
      <dgm:prSet presAssocID="{28C2CBAB-5351-4A4E-9224-2C4ABF8614E2}" presName="conn" presStyleLbl="parChTrans1D2" presStyleIdx="0" presStyleCnt="1"/>
      <dgm:spPr/>
      <dgm:t>
        <a:bodyPr/>
        <a:lstStyle/>
        <a:p>
          <a:endParaRPr lang="ru-RU"/>
        </a:p>
      </dgm:t>
    </dgm:pt>
    <dgm:pt modelId="{27E260A9-ABB8-4D0A-8B0D-12955234C7D5}" type="pres">
      <dgm:prSet presAssocID="{28C2CBAB-5351-4A4E-9224-2C4ABF8614E2}" presName="extraNode" presStyleLbl="node1" presStyleIdx="0" presStyleCnt="3"/>
      <dgm:spPr/>
    </dgm:pt>
    <dgm:pt modelId="{4603C12B-2849-40AF-812E-9FFF76AAED1E}" type="pres">
      <dgm:prSet presAssocID="{28C2CBAB-5351-4A4E-9224-2C4ABF8614E2}" presName="dstNode" presStyleLbl="node1" presStyleIdx="0" presStyleCnt="3"/>
      <dgm:spPr/>
    </dgm:pt>
    <dgm:pt modelId="{366B608F-80A0-4E84-A964-816B9B3285EA}" type="pres">
      <dgm:prSet presAssocID="{437C5FDD-F893-45DF-BA7A-8E90364ACC6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9A625-935E-413A-A475-6CC9C78A69C2}" type="pres">
      <dgm:prSet presAssocID="{437C5FDD-F893-45DF-BA7A-8E90364ACC6C}" presName="accent_1" presStyleCnt="0"/>
      <dgm:spPr/>
    </dgm:pt>
    <dgm:pt modelId="{766698CB-C3A5-47E4-B515-BA6F8798766F}" type="pres">
      <dgm:prSet presAssocID="{437C5FDD-F893-45DF-BA7A-8E90364ACC6C}" presName="accentRepeatNode" presStyleLbl="solidFgAcc1" presStyleIdx="0" presStyleCnt="3"/>
      <dgm:spPr>
        <a:solidFill>
          <a:srgbClr val="FF9999"/>
        </a:solidFill>
        <a:ln>
          <a:solidFill>
            <a:schemeClr val="bg1"/>
          </a:solidFill>
        </a:ln>
      </dgm:spPr>
    </dgm:pt>
    <dgm:pt modelId="{CD2F7D8A-A39F-4F69-8B37-BCF3DA3740F7}" type="pres">
      <dgm:prSet presAssocID="{7E36FE36-E445-4E84-B519-70C9A76133E8}" presName="text_2" presStyleLbl="node1" presStyleIdx="1" presStyleCnt="3" custLinFactNeighborX="-26" custLinFactNeighborY="1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1AC5E7-2F0B-4AED-AA18-A17853B969EF}" type="pres">
      <dgm:prSet presAssocID="{7E36FE36-E445-4E84-B519-70C9A76133E8}" presName="accent_2" presStyleCnt="0"/>
      <dgm:spPr/>
    </dgm:pt>
    <dgm:pt modelId="{4287C91E-2313-4E82-8CB6-4D2CBEC8EA2A}" type="pres">
      <dgm:prSet presAssocID="{7E36FE36-E445-4E84-B519-70C9A76133E8}" presName="accentRepeatNode" presStyleLbl="solidFgAcc1" presStyleIdx="1" presStyleCnt="3"/>
      <dgm:spPr>
        <a:solidFill>
          <a:srgbClr val="FFFF00"/>
        </a:solidFill>
        <a:ln>
          <a:solidFill>
            <a:schemeClr val="bg1"/>
          </a:solidFill>
        </a:ln>
      </dgm:spPr>
    </dgm:pt>
    <dgm:pt modelId="{A8409F19-428A-4BFB-B4B6-204C8B23C94E}" type="pres">
      <dgm:prSet presAssocID="{2A4B92D7-AD52-4AD7-AABF-5FA8C23545C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DD225-4131-4386-87E1-7D87D3226723}" type="pres">
      <dgm:prSet presAssocID="{2A4B92D7-AD52-4AD7-AABF-5FA8C23545C5}" presName="accent_3" presStyleCnt="0"/>
      <dgm:spPr/>
    </dgm:pt>
    <dgm:pt modelId="{6E708460-F9F3-4868-8B43-8ADB95A7AC45}" type="pres">
      <dgm:prSet presAssocID="{2A4B92D7-AD52-4AD7-AABF-5FA8C23545C5}" presName="accentRepeatNode" presStyleLbl="solidFgAcc1" presStyleIdx="2" presStyleCnt="3"/>
      <dgm:spPr>
        <a:solidFill>
          <a:srgbClr val="99FFCC"/>
        </a:solidFill>
        <a:ln>
          <a:solidFill>
            <a:schemeClr val="bg1"/>
          </a:solidFill>
        </a:ln>
      </dgm:spPr>
    </dgm:pt>
  </dgm:ptLst>
  <dgm:cxnLst>
    <dgm:cxn modelId="{522658FC-A8D7-4E2D-B35A-03F5B8774EAE}" type="presOf" srcId="{437C5FDD-F893-45DF-BA7A-8E90364ACC6C}" destId="{366B608F-80A0-4E84-A964-816B9B3285EA}" srcOrd="0" destOrd="0" presId="urn:microsoft.com/office/officeart/2008/layout/VerticalCurvedList"/>
    <dgm:cxn modelId="{3CD0080D-066B-4FB3-8B75-E52628A4E5AD}" srcId="{28C2CBAB-5351-4A4E-9224-2C4ABF8614E2}" destId="{7E36FE36-E445-4E84-B519-70C9A76133E8}" srcOrd="1" destOrd="0" parTransId="{B47D956D-8A02-4E9E-BD05-DA426D5A61D9}" sibTransId="{02D977C4-3248-4A66-BFC7-1749D1C7F60E}"/>
    <dgm:cxn modelId="{1AE09180-FE44-46D3-A35C-169BC881E504}" srcId="{28C2CBAB-5351-4A4E-9224-2C4ABF8614E2}" destId="{437C5FDD-F893-45DF-BA7A-8E90364ACC6C}" srcOrd="0" destOrd="0" parTransId="{11763508-FDEA-44E2-AAEF-7EC3958CC6BA}" sibTransId="{F7A135A6-49E2-464F-9282-B5223E7ABC94}"/>
    <dgm:cxn modelId="{F6CDCBC8-9F0B-4A78-90D9-4CE0142047D4}" type="presOf" srcId="{28C2CBAB-5351-4A4E-9224-2C4ABF8614E2}" destId="{8DA8B5F4-8ED9-40A8-BDBC-9F6E2F59D993}" srcOrd="0" destOrd="0" presId="urn:microsoft.com/office/officeart/2008/layout/VerticalCurvedList"/>
    <dgm:cxn modelId="{92BBA403-3741-4BF5-840D-B0C492D80204}" type="presOf" srcId="{F7A135A6-49E2-464F-9282-B5223E7ABC94}" destId="{A2D3B13B-BED2-4FC1-A008-8EE267F8938E}" srcOrd="0" destOrd="0" presId="urn:microsoft.com/office/officeart/2008/layout/VerticalCurvedList"/>
    <dgm:cxn modelId="{1C1E025F-9302-4E73-A74B-B0795227B35E}" srcId="{28C2CBAB-5351-4A4E-9224-2C4ABF8614E2}" destId="{2A4B92D7-AD52-4AD7-AABF-5FA8C23545C5}" srcOrd="2" destOrd="0" parTransId="{30971B46-562C-427C-B0C8-451EDE5FB228}" sibTransId="{B98865D7-551A-4CF4-952C-356F57DEBF27}"/>
    <dgm:cxn modelId="{92792A1B-6098-4CE5-A077-F9FC4A1014C1}" type="presOf" srcId="{7E36FE36-E445-4E84-B519-70C9A76133E8}" destId="{CD2F7D8A-A39F-4F69-8B37-BCF3DA3740F7}" srcOrd="0" destOrd="0" presId="urn:microsoft.com/office/officeart/2008/layout/VerticalCurvedList"/>
    <dgm:cxn modelId="{949ADC37-7114-4A4E-9867-11F2816675E6}" type="presOf" srcId="{2A4B92D7-AD52-4AD7-AABF-5FA8C23545C5}" destId="{A8409F19-428A-4BFB-B4B6-204C8B23C94E}" srcOrd="0" destOrd="0" presId="urn:microsoft.com/office/officeart/2008/layout/VerticalCurvedList"/>
    <dgm:cxn modelId="{0AACBC00-8BD9-4E52-90A9-19449FFAE8BE}" type="presParOf" srcId="{8DA8B5F4-8ED9-40A8-BDBC-9F6E2F59D993}" destId="{596A46BD-7A4C-41FA-B6A3-758BC9E19936}" srcOrd="0" destOrd="0" presId="urn:microsoft.com/office/officeart/2008/layout/VerticalCurvedList"/>
    <dgm:cxn modelId="{EF4A3AA2-D1D3-4A99-87E2-F3452F722DA0}" type="presParOf" srcId="{596A46BD-7A4C-41FA-B6A3-758BC9E19936}" destId="{E18A9FC4-ECB1-4FDC-AA29-339729197F62}" srcOrd="0" destOrd="0" presId="urn:microsoft.com/office/officeart/2008/layout/VerticalCurvedList"/>
    <dgm:cxn modelId="{DBAFCF2D-34E5-4B5D-9F8D-E92CEA14293D}" type="presParOf" srcId="{E18A9FC4-ECB1-4FDC-AA29-339729197F62}" destId="{1D0DB082-A89C-4CCB-A11A-5B71BC1D8B60}" srcOrd="0" destOrd="0" presId="urn:microsoft.com/office/officeart/2008/layout/VerticalCurvedList"/>
    <dgm:cxn modelId="{8433FAA2-7EDC-4866-9585-D56952DA427C}" type="presParOf" srcId="{E18A9FC4-ECB1-4FDC-AA29-339729197F62}" destId="{A2D3B13B-BED2-4FC1-A008-8EE267F8938E}" srcOrd="1" destOrd="0" presId="urn:microsoft.com/office/officeart/2008/layout/VerticalCurvedList"/>
    <dgm:cxn modelId="{0A8641E0-3972-4DB7-8139-6C1F47FCDB00}" type="presParOf" srcId="{E18A9FC4-ECB1-4FDC-AA29-339729197F62}" destId="{27E260A9-ABB8-4D0A-8B0D-12955234C7D5}" srcOrd="2" destOrd="0" presId="urn:microsoft.com/office/officeart/2008/layout/VerticalCurvedList"/>
    <dgm:cxn modelId="{FC6A6B37-9568-419E-BFAB-113294F88516}" type="presParOf" srcId="{E18A9FC4-ECB1-4FDC-AA29-339729197F62}" destId="{4603C12B-2849-40AF-812E-9FFF76AAED1E}" srcOrd="3" destOrd="0" presId="urn:microsoft.com/office/officeart/2008/layout/VerticalCurvedList"/>
    <dgm:cxn modelId="{C7456D9D-200B-4A21-BBB3-1093F70456E2}" type="presParOf" srcId="{596A46BD-7A4C-41FA-B6A3-758BC9E19936}" destId="{366B608F-80A0-4E84-A964-816B9B3285EA}" srcOrd="1" destOrd="0" presId="urn:microsoft.com/office/officeart/2008/layout/VerticalCurvedList"/>
    <dgm:cxn modelId="{DE6B8569-3B9D-4392-9733-5EE22F30C115}" type="presParOf" srcId="{596A46BD-7A4C-41FA-B6A3-758BC9E19936}" destId="{A309A625-935E-413A-A475-6CC9C78A69C2}" srcOrd="2" destOrd="0" presId="urn:microsoft.com/office/officeart/2008/layout/VerticalCurvedList"/>
    <dgm:cxn modelId="{A4D1D7CC-B280-4A3B-903B-6FA2B172B654}" type="presParOf" srcId="{A309A625-935E-413A-A475-6CC9C78A69C2}" destId="{766698CB-C3A5-47E4-B515-BA6F8798766F}" srcOrd="0" destOrd="0" presId="urn:microsoft.com/office/officeart/2008/layout/VerticalCurvedList"/>
    <dgm:cxn modelId="{2D65B8AE-1994-4925-8E7F-9C3E57761E1B}" type="presParOf" srcId="{596A46BD-7A4C-41FA-B6A3-758BC9E19936}" destId="{CD2F7D8A-A39F-4F69-8B37-BCF3DA3740F7}" srcOrd="3" destOrd="0" presId="urn:microsoft.com/office/officeart/2008/layout/VerticalCurvedList"/>
    <dgm:cxn modelId="{2E615D93-B388-456F-82F2-9BD2BB65024F}" type="presParOf" srcId="{596A46BD-7A4C-41FA-B6A3-758BC9E19936}" destId="{0F1AC5E7-2F0B-4AED-AA18-A17853B969EF}" srcOrd="4" destOrd="0" presId="urn:microsoft.com/office/officeart/2008/layout/VerticalCurvedList"/>
    <dgm:cxn modelId="{B45E1669-C6F7-45A9-B4C9-576889297A08}" type="presParOf" srcId="{0F1AC5E7-2F0B-4AED-AA18-A17853B969EF}" destId="{4287C91E-2313-4E82-8CB6-4D2CBEC8EA2A}" srcOrd="0" destOrd="0" presId="urn:microsoft.com/office/officeart/2008/layout/VerticalCurvedList"/>
    <dgm:cxn modelId="{BF979331-A226-4743-B25F-601B07826D19}" type="presParOf" srcId="{596A46BD-7A4C-41FA-B6A3-758BC9E19936}" destId="{A8409F19-428A-4BFB-B4B6-204C8B23C94E}" srcOrd="5" destOrd="0" presId="urn:microsoft.com/office/officeart/2008/layout/VerticalCurvedList"/>
    <dgm:cxn modelId="{421ABB0A-83CF-43C5-8C28-B6B759ED61AF}" type="presParOf" srcId="{596A46BD-7A4C-41FA-B6A3-758BC9E19936}" destId="{05DDD225-4131-4386-87E1-7D87D3226723}" srcOrd="6" destOrd="0" presId="urn:microsoft.com/office/officeart/2008/layout/VerticalCurvedList"/>
    <dgm:cxn modelId="{79B636E9-24BF-4E0F-9839-B15EAE4F36AF}" type="presParOf" srcId="{05DDD225-4131-4386-87E1-7D87D3226723}" destId="{6E708460-F9F3-4868-8B43-8ADB95A7AC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4BF62C-AA68-4130-BC2A-1DFAAB8FA91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96AE2D-E4EF-4A98-B12C-F6CBFE68A6D0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налогового потенциала</a:t>
          </a:r>
          <a:endParaRPr lang="ru-RU" dirty="0"/>
        </a:p>
      </dgm:t>
    </dgm:pt>
    <dgm:pt modelId="{8AA31473-4964-4E20-9B2A-433423069FAA}" type="parTrans" cxnId="{224E2E3D-42F2-4C9F-A41C-AC6EBF3B055F}">
      <dgm:prSet/>
      <dgm:spPr/>
      <dgm:t>
        <a:bodyPr/>
        <a:lstStyle/>
        <a:p>
          <a:endParaRPr lang="ru-RU"/>
        </a:p>
      </dgm:t>
    </dgm:pt>
    <dgm:pt modelId="{6C81CB01-4B3E-4F4D-A73A-DBE19382D97C}" type="sibTrans" cxnId="{224E2E3D-42F2-4C9F-A41C-AC6EBF3B055F}">
      <dgm:prSet/>
      <dgm:spPr/>
      <dgm:t>
        <a:bodyPr/>
        <a:lstStyle/>
        <a:p>
          <a:endParaRPr lang="ru-RU"/>
        </a:p>
      </dgm:t>
    </dgm:pt>
    <dgm:pt modelId="{342491AB-DB8F-4CD2-A8C9-FBDA1D57C578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на муниципальном уровне малого и среднего предпринимательства</a:t>
          </a:r>
          <a:endParaRPr lang="ru-RU" dirty="0"/>
        </a:p>
      </dgm:t>
    </dgm:pt>
    <dgm:pt modelId="{A687574D-1C23-4634-BE57-689B0C8B836A}" type="parTrans" cxnId="{47F6840D-8CAA-4867-AD03-EA24FBAA5DA0}">
      <dgm:prSet/>
      <dgm:spPr/>
      <dgm:t>
        <a:bodyPr/>
        <a:lstStyle/>
        <a:p>
          <a:endParaRPr lang="ru-RU"/>
        </a:p>
      </dgm:t>
    </dgm:pt>
    <dgm:pt modelId="{8B6727D7-8417-4426-BA13-CD7AB5FB414F}" type="sibTrans" cxnId="{47F6840D-8CAA-4867-AD03-EA24FBAA5DA0}">
      <dgm:prSet/>
      <dgm:spPr/>
      <dgm:t>
        <a:bodyPr/>
        <a:lstStyle/>
        <a:p>
          <a:endParaRPr lang="ru-RU"/>
        </a:p>
      </dgm:t>
    </dgm:pt>
    <dgm:pt modelId="{C3FD35BA-9DA8-4CB3-AC72-ECFE229E5A54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налогового администрирования</a:t>
          </a:r>
          <a:endParaRPr lang="ru-RU" dirty="0"/>
        </a:p>
      </dgm:t>
    </dgm:pt>
    <dgm:pt modelId="{97511984-A419-4798-B530-18D748B4AB33}" type="parTrans" cxnId="{AFBEE180-1060-4474-AD50-94D28DDD986E}">
      <dgm:prSet/>
      <dgm:spPr/>
      <dgm:t>
        <a:bodyPr/>
        <a:lstStyle/>
        <a:p>
          <a:endParaRPr lang="ru-RU"/>
        </a:p>
      </dgm:t>
    </dgm:pt>
    <dgm:pt modelId="{6791A551-F130-4479-A71F-46F1C7A6F3A3}" type="sibTrans" cxnId="{AFBEE180-1060-4474-AD50-94D28DDD986E}">
      <dgm:prSet/>
      <dgm:spPr/>
      <dgm:t>
        <a:bodyPr/>
        <a:lstStyle/>
        <a:p>
          <a:endParaRPr lang="ru-RU"/>
        </a:p>
      </dgm:t>
    </dgm:pt>
    <dgm:pt modelId="{9C615E99-8575-4736-B569-013EE2D509D6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управления муниципальной собственностью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F943E-5FDA-43EB-B5C5-13E3E24B2481}" type="parTrans" cxnId="{40B099BF-7709-4FE6-B169-146781FFBFEC}">
      <dgm:prSet/>
      <dgm:spPr/>
      <dgm:t>
        <a:bodyPr/>
        <a:lstStyle/>
        <a:p>
          <a:endParaRPr lang="ru-RU"/>
        </a:p>
      </dgm:t>
    </dgm:pt>
    <dgm:pt modelId="{46B2F353-4784-4AA3-97F9-C89A3F5FEF05}" type="sibTrans" cxnId="{40B099BF-7709-4FE6-B169-146781FFBFEC}">
      <dgm:prSet/>
      <dgm:spPr/>
      <dgm:t>
        <a:bodyPr/>
        <a:lstStyle/>
        <a:p>
          <a:endParaRPr lang="ru-RU"/>
        </a:p>
      </dgm:t>
    </dgm:pt>
    <dgm:pt modelId="{23093262-469C-46E8-935E-6D2730D42B28}" type="pres">
      <dgm:prSet presAssocID="{E24BF62C-AA68-4130-BC2A-1DFAAB8FA91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CB0447E-0A1E-4ABD-80EF-BCCDE6A0C6DE}" type="pres">
      <dgm:prSet presAssocID="{E24BF62C-AA68-4130-BC2A-1DFAAB8FA917}" presName="Name1" presStyleCnt="0"/>
      <dgm:spPr/>
    </dgm:pt>
    <dgm:pt modelId="{7ED14772-262A-4322-861D-962FC8892B53}" type="pres">
      <dgm:prSet presAssocID="{E24BF62C-AA68-4130-BC2A-1DFAAB8FA917}" presName="cycle" presStyleCnt="0"/>
      <dgm:spPr/>
    </dgm:pt>
    <dgm:pt modelId="{66EEA1E6-7B7A-43D5-9B8C-3339878415C9}" type="pres">
      <dgm:prSet presAssocID="{E24BF62C-AA68-4130-BC2A-1DFAAB8FA917}" presName="srcNode" presStyleLbl="node1" presStyleIdx="0" presStyleCnt="4"/>
      <dgm:spPr/>
    </dgm:pt>
    <dgm:pt modelId="{811A6755-6AFF-4F41-9A02-C6803C4B2A71}" type="pres">
      <dgm:prSet presAssocID="{E24BF62C-AA68-4130-BC2A-1DFAAB8FA917}" presName="conn" presStyleLbl="parChTrans1D2" presStyleIdx="0" presStyleCnt="1"/>
      <dgm:spPr/>
      <dgm:t>
        <a:bodyPr/>
        <a:lstStyle/>
        <a:p>
          <a:endParaRPr lang="ru-RU"/>
        </a:p>
      </dgm:t>
    </dgm:pt>
    <dgm:pt modelId="{16C5441B-E9C7-4D61-8FF6-7EA9BF3BC5A8}" type="pres">
      <dgm:prSet presAssocID="{E24BF62C-AA68-4130-BC2A-1DFAAB8FA917}" presName="extraNode" presStyleLbl="node1" presStyleIdx="0" presStyleCnt="4"/>
      <dgm:spPr/>
    </dgm:pt>
    <dgm:pt modelId="{B33EA32C-7072-48D7-BB0D-47BE0DF1C605}" type="pres">
      <dgm:prSet presAssocID="{E24BF62C-AA68-4130-BC2A-1DFAAB8FA917}" presName="dstNode" presStyleLbl="node1" presStyleIdx="0" presStyleCnt="4"/>
      <dgm:spPr/>
    </dgm:pt>
    <dgm:pt modelId="{4DA0794C-4E2F-49A5-B378-3F61E1785240}" type="pres">
      <dgm:prSet presAssocID="{A196AE2D-E4EF-4A98-B12C-F6CBFE68A6D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381C5-BE85-45A4-8862-87A1CDBDC7EB}" type="pres">
      <dgm:prSet presAssocID="{A196AE2D-E4EF-4A98-B12C-F6CBFE68A6D0}" presName="accent_1" presStyleCnt="0"/>
      <dgm:spPr/>
    </dgm:pt>
    <dgm:pt modelId="{D0C5D387-6AAB-464E-8186-6BD2CC9FF117}" type="pres">
      <dgm:prSet presAssocID="{A196AE2D-E4EF-4A98-B12C-F6CBFE68A6D0}" presName="accentRepeatNode" presStyleLbl="solidFgAcc1" presStyleIdx="0" presStyleCnt="4"/>
      <dgm:spPr/>
    </dgm:pt>
    <dgm:pt modelId="{1C5C9B52-A562-4A6F-BEAA-04313D8D7390}" type="pres">
      <dgm:prSet presAssocID="{342491AB-DB8F-4CD2-A8C9-FBDA1D57C57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6C94BB-97B4-4EE0-AA2D-30691C422515}" type="pres">
      <dgm:prSet presAssocID="{342491AB-DB8F-4CD2-A8C9-FBDA1D57C578}" presName="accent_2" presStyleCnt="0"/>
      <dgm:spPr/>
    </dgm:pt>
    <dgm:pt modelId="{AA97E70A-85B4-4015-9263-B80B665F7D7C}" type="pres">
      <dgm:prSet presAssocID="{342491AB-DB8F-4CD2-A8C9-FBDA1D57C578}" presName="accentRepeatNode" presStyleLbl="solidFgAcc1" presStyleIdx="1" presStyleCnt="4"/>
      <dgm:spPr/>
    </dgm:pt>
    <dgm:pt modelId="{AF5D21B1-EE88-4A0B-B634-A53817CC3BE7}" type="pres">
      <dgm:prSet presAssocID="{C3FD35BA-9DA8-4CB3-AC72-ECFE229E5A5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EF747-D0DC-4555-8D5E-F2C9FB20840D}" type="pres">
      <dgm:prSet presAssocID="{C3FD35BA-9DA8-4CB3-AC72-ECFE229E5A54}" presName="accent_3" presStyleCnt="0"/>
      <dgm:spPr/>
    </dgm:pt>
    <dgm:pt modelId="{6752188C-C2E0-4A93-8431-4304C037DDC7}" type="pres">
      <dgm:prSet presAssocID="{C3FD35BA-9DA8-4CB3-AC72-ECFE229E5A54}" presName="accentRepeatNode" presStyleLbl="solidFgAcc1" presStyleIdx="2" presStyleCnt="4"/>
      <dgm:spPr/>
    </dgm:pt>
    <dgm:pt modelId="{9F96D328-2C24-4202-BD95-D27B9D47DE3C}" type="pres">
      <dgm:prSet presAssocID="{9C615E99-8575-4736-B569-013EE2D509D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D562A-48BD-4A5D-A3A3-7D20794871CE}" type="pres">
      <dgm:prSet presAssocID="{9C615E99-8575-4736-B569-013EE2D509D6}" presName="accent_4" presStyleCnt="0"/>
      <dgm:spPr/>
    </dgm:pt>
    <dgm:pt modelId="{522080C4-76AD-4D70-95E8-8D83BCE7842D}" type="pres">
      <dgm:prSet presAssocID="{9C615E99-8575-4736-B569-013EE2D509D6}" presName="accentRepeatNode" presStyleLbl="solidFgAcc1" presStyleIdx="3" presStyleCnt="4"/>
      <dgm:spPr/>
    </dgm:pt>
  </dgm:ptLst>
  <dgm:cxnLst>
    <dgm:cxn modelId="{8A1168D8-BB4E-4389-964D-C4A693B3C884}" type="presOf" srcId="{342491AB-DB8F-4CD2-A8C9-FBDA1D57C578}" destId="{1C5C9B52-A562-4A6F-BEAA-04313D8D7390}" srcOrd="0" destOrd="0" presId="urn:microsoft.com/office/officeart/2008/layout/VerticalCurvedList"/>
    <dgm:cxn modelId="{224E2E3D-42F2-4C9F-A41C-AC6EBF3B055F}" srcId="{E24BF62C-AA68-4130-BC2A-1DFAAB8FA917}" destId="{A196AE2D-E4EF-4A98-B12C-F6CBFE68A6D0}" srcOrd="0" destOrd="0" parTransId="{8AA31473-4964-4E20-9B2A-433423069FAA}" sibTransId="{6C81CB01-4B3E-4F4D-A73A-DBE19382D97C}"/>
    <dgm:cxn modelId="{CCD4D86D-FBAA-4D0D-869F-D8D17D5F9A62}" type="presOf" srcId="{6C81CB01-4B3E-4F4D-A73A-DBE19382D97C}" destId="{811A6755-6AFF-4F41-9A02-C6803C4B2A71}" srcOrd="0" destOrd="0" presId="urn:microsoft.com/office/officeart/2008/layout/VerticalCurvedList"/>
    <dgm:cxn modelId="{2D941178-BC13-43D6-B414-018FC459FC5F}" type="presOf" srcId="{9C615E99-8575-4736-B569-013EE2D509D6}" destId="{9F96D328-2C24-4202-BD95-D27B9D47DE3C}" srcOrd="0" destOrd="0" presId="urn:microsoft.com/office/officeart/2008/layout/VerticalCurvedList"/>
    <dgm:cxn modelId="{AFBEE180-1060-4474-AD50-94D28DDD986E}" srcId="{E24BF62C-AA68-4130-BC2A-1DFAAB8FA917}" destId="{C3FD35BA-9DA8-4CB3-AC72-ECFE229E5A54}" srcOrd="2" destOrd="0" parTransId="{97511984-A419-4798-B530-18D748B4AB33}" sibTransId="{6791A551-F130-4479-A71F-46F1C7A6F3A3}"/>
    <dgm:cxn modelId="{3C0FB19E-11A7-42B2-B5EB-86D903DF5E3C}" type="presOf" srcId="{E24BF62C-AA68-4130-BC2A-1DFAAB8FA917}" destId="{23093262-469C-46E8-935E-6D2730D42B28}" srcOrd="0" destOrd="0" presId="urn:microsoft.com/office/officeart/2008/layout/VerticalCurvedList"/>
    <dgm:cxn modelId="{40B099BF-7709-4FE6-B169-146781FFBFEC}" srcId="{E24BF62C-AA68-4130-BC2A-1DFAAB8FA917}" destId="{9C615E99-8575-4736-B569-013EE2D509D6}" srcOrd="3" destOrd="0" parTransId="{EC9F943E-5FDA-43EB-B5C5-13E3E24B2481}" sibTransId="{46B2F353-4784-4AA3-97F9-C89A3F5FEF05}"/>
    <dgm:cxn modelId="{47F6840D-8CAA-4867-AD03-EA24FBAA5DA0}" srcId="{E24BF62C-AA68-4130-BC2A-1DFAAB8FA917}" destId="{342491AB-DB8F-4CD2-A8C9-FBDA1D57C578}" srcOrd="1" destOrd="0" parTransId="{A687574D-1C23-4634-BE57-689B0C8B836A}" sibTransId="{8B6727D7-8417-4426-BA13-CD7AB5FB414F}"/>
    <dgm:cxn modelId="{D4C7E008-AAE8-4F9D-9BC2-E4CFC94DFDC1}" type="presOf" srcId="{C3FD35BA-9DA8-4CB3-AC72-ECFE229E5A54}" destId="{AF5D21B1-EE88-4A0B-B634-A53817CC3BE7}" srcOrd="0" destOrd="0" presId="urn:microsoft.com/office/officeart/2008/layout/VerticalCurvedList"/>
    <dgm:cxn modelId="{D2BC6965-B3FC-4CD5-B3A5-A234476A961E}" type="presOf" srcId="{A196AE2D-E4EF-4A98-B12C-F6CBFE68A6D0}" destId="{4DA0794C-4E2F-49A5-B378-3F61E1785240}" srcOrd="0" destOrd="0" presId="urn:microsoft.com/office/officeart/2008/layout/VerticalCurvedList"/>
    <dgm:cxn modelId="{515DB6D7-6871-4DF0-9E0D-79B6B236C3BA}" type="presParOf" srcId="{23093262-469C-46E8-935E-6D2730D42B28}" destId="{1CB0447E-0A1E-4ABD-80EF-BCCDE6A0C6DE}" srcOrd="0" destOrd="0" presId="urn:microsoft.com/office/officeart/2008/layout/VerticalCurvedList"/>
    <dgm:cxn modelId="{5F2173D4-2D1A-43FD-80E3-D21886D88710}" type="presParOf" srcId="{1CB0447E-0A1E-4ABD-80EF-BCCDE6A0C6DE}" destId="{7ED14772-262A-4322-861D-962FC8892B53}" srcOrd="0" destOrd="0" presId="urn:microsoft.com/office/officeart/2008/layout/VerticalCurvedList"/>
    <dgm:cxn modelId="{BABA7D7C-CB9B-4902-B553-E311474928E1}" type="presParOf" srcId="{7ED14772-262A-4322-861D-962FC8892B53}" destId="{66EEA1E6-7B7A-43D5-9B8C-3339878415C9}" srcOrd="0" destOrd="0" presId="urn:microsoft.com/office/officeart/2008/layout/VerticalCurvedList"/>
    <dgm:cxn modelId="{ACD78863-2AD5-4454-ACAC-FB8504F5BC8D}" type="presParOf" srcId="{7ED14772-262A-4322-861D-962FC8892B53}" destId="{811A6755-6AFF-4F41-9A02-C6803C4B2A71}" srcOrd="1" destOrd="0" presId="urn:microsoft.com/office/officeart/2008/layout/VerticalCurvedList"/>
    <dgm:cxn modelId="{C6B87BB8-2CD8-4E94-A8A3-66F24F4FE077}" type="presParOf" srcId="{7ED14772-262A-4322-861D-962FC8892B53}" destId="{16C5441B-E9C7-4D61-8FF6-7EA9BF3BC5A8}" srcOrd="2" destOrd="0" presId="urn:microsoft.com/office/officeart/2008/layout/VerticalCurvedList"/>
    <dgm:cxn modelId="{FF173C5E-899A-454E-A45F-6EFE5C8B1E1F}" type="presParOf" srcId="{7ED14772-262A-4322-861D-962FC8892B53}" destId="{B33EA32C-7072-48D7-BB0D-47BE0DF1C605}" srcOrd="3" destOrd="0" presId="urn:microsoft.com/office/officeart/2008/layout/VerticalCurvedList"/>
    <dgm:cxn modelId="{FB40F3EB-9D2D-42ED-A766-243B6DAD467D}" type="presParOf" srcId="{1CB0447E-0A1E-4ABD-80EF-BCCDE6A0C6DE}" destId="{4DA0794C-4E2F-49A5-B378-3F61E1785240}" srcOrd="1" destOrd="0" presId="urn:microsoft.com/office/officeart/2008/layout/VerticalCurvedList"/>
    <dgm:cxn modelId="{90DF200B-9077-4A9A-8D57-90D10582D818}" type="presParOf" srcId="{1CB0447E-0A1E-4ABD-80EF-BCCDE6A0C6DE}" destId="{EB3381C5-BE85-45A4-8862-87A1CDBDC7EB}" srcOrd="2" destOrd="0" presId="urn:microsoft.com/office/officeart/2008/layout/VerticalCurvedList"/>
    <dgm:cxn modelId="{0B146A74-0162-4BE2-B61F-D6C326766D52}" type="presParOf" srcId="{EB3381C5-BE85-45A4-8862-87A1CDBDC7EB}" destId="{D0C5D387-6AAB-464E-8186-6BD2CC9FF117}" srcOrd="0" destOrd="0" presId="urn:microsoft.com/office/officeart/2008/layout/VerticalCurvedList"/>
    <dgm:cxn modelId="{02CD5E7F-EF04-42D5-B77A-D157F812F8BF}" type="presParOf" srcId="{1CB0447E-0A1E-4ABD-80EF-BCCDE6A0C6DE}" destId="{1C5C9B52-A562-4A6F-BEAA-04313D8D7390}" srcOrd="3" destOrd="0" presId="urn:microsoft.com/office/officeart/2008/layout/VerticalCurvedList"/>
    <dgm:cxn modelId="{4F5669DA-8EFB-41A4-8DCC-E50D8DB8B5DE}" type="presParOf" srcId="{1CB0447E-0A1E-4ABD-80EF-BCCDE6A0C6DE}" destId="{C96C94BB-97B4-4EE0-AA2D-30691C422515}" srcOrd="4" destOrd="0" presId="urn:microsoft.com/office/officeart/2008/layout/VerticalCurvedList"/>
    <dgm:cxn modelId="{E4DA59EA-C717-4A28-8AE5-A5853E1D92D7}" type="presParOf" srcId="{C96C94BB-97B4-4EE0-AA2D-30691C422515}" destId="{AA97E70A-85B4-4015-9263-B80B665F7D7C}" srcOrd="0" destOrd="0" presId="urn:microsoft.com/office/officeart/2008/layout/VerticalCurvedList"/>
    <dgm:cxn modelId="{053CC36D-C5DD-4BB9-A31D-3CD3E547D3A9}" type="presParOf" srcId="{1CB0447E-0A1E-4ABD-80EF-BCCDE6A0C6DE}" destId="{AF5D21B1-EE88-4A0B-B634-A53817CC3BE7}" srcOrd="5" destOrd="0" presId="urn:microsoft.com/office/officeart/2008/layout/VerticalCurvedList"/>
    <dgm:cxn modelId="{DD8DDB49-0C0A-4A14-A27B-858B146EC5A8}" type="presParOf" srcId="{1CB0447E-0A1E-4ABD-80EF-BCCDE6A0C6DE}" destId="{052EF747-D0DC-4555-8D5E-F2C9FB20840D}" srcOrd="6" destOrd="0" presId="urn:microsoft.com/office/officeart/2008/layout/VerticalCurvedList"/>
    <dgm:cxn modelId="{0D29A740-DBA4-41C8-BE10-9AF904449A03}" type="presParOf" srcId="{052EF747-D0DC-4555-8D5E-F2C9FB20840D}" destId="{6752188C-C2E0-4A93-8431-4304C037DDC7}" srcOrd="0" destOrd="0" presId="urn:microsoft.com/office/officeart/2008/layout/VerticalCurvedList"/>
    <dgm:cxn modelId="{45D0074F-F5F0-4418-8B3B-0A8FDF74DBB9}" type="presParOf" srcId="{1CB0447E-0A1E-4ABD-80EF-BCCDE6A0C6DE}" destId="{9F96D328-2C24-4202-BD95-D27B9D47DE3C}" srcOrd="7" destOrd="0" presId="urn:microsoft.com/office/officeart/2008/layout/VerticalCurvedList"/>
    <dgm:cxn modelId="{C5C26B99-8234-4DAC-A05C-308A3D710AF4}" type="presParOf" srcId="{1CB0447E-0A1E-4ABD-80EF-BCCDE6A0C6DE}" destId="{2ADD562A-48BD-4A5D-A3A3-7D20794871CE}" srcOrd="8" destOrd="0" presId="urn:microsoft.com/office/officeart/2008/layout/VerticalCurvedList"/>
    <dgm:cxn modelId="{D0D2C85F-F0C4-4658-B740-90A171995733}" type="presParOf" srcId="{2ADD562A-48BD-4A5D-A3A3-7D20794871CE}" destId="{522080C4-76AD-4D70-95E8-8D83BCE784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482A4D-3D71-461D-B9A3-EC5EB920A2DE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057476-F67C-4258-A73A-9234EE4AF1FB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устойчивости бюджетной системы района</a:t>
          </a:r>
          <a:endParaRPr lang="ru-RU" dirty="0"/>
        </a:p>
      </dgm:t>
    </dgm:pt>
    <dgm:pt modelId="{DFD6B93E-9C69-4145-BA5B-7C5A52702A5F}" type="parTrans" cxnId="{60523484-F69A-4928-8E3D-E09039CB7984}">
      <dgm:prSet/>
      <dgm:spPr/>
      <dgm:t>
        <a:bodyPr/>
        <a:lstStyle/>
        <a:p>
          <a:endParaRPr lang="ru-RU"/>
        </a:p>
      </dgm:t>
    </dgm:pt>
    <dgm:pt modelId="{3CF1FF7C-38DE-46B6-AD09-2AD3EE25993D}" type="sibTrans" cxnId="{60523484-F69A-4928-8E3D-E09039CB7984}">
      <dgm:prSet/>
      <dgm:spPr/>
      <dgm:t>
        <a:bodyPr/>
        <a:lstStyle/>
        <a:p>
          <a:endParaRPr lang="ru-RU"/>
        </a:p>
      </dgm:t>
    </dgm:pt>
    <dgm:pt modelId="{6016ED43-3BBE-42D5-8E29-6D8F72374F96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расходования бюджетных средств</a:t>
          </a:r>
          <a:endParaRPr lang="ru-RU" dirty="0"/>
        </a:p>
      </dgm:t>
    </dgm:pt>
    <dgm:pt modelId="{779CD1B0-3133-4C14-8763-3E59B0CD4D58}" type="parTrans" cxnId="{DB3DE4F8-13AC-4466-943A-6208628F5103}">
      <dgm:prSet/>
      <dgm:spPr/>
      <dgm:t>
        <a:bodyPr/>
        <a:lstStyle/>
        <a:p>
          <a:endParaRPr lang="ru-RU"/>
        </a:p>
      </dgm:t>
    </dgm:pt>
    <dgm:pt modelId="{7F4E32CD-BCBB-4D59-875B-07757A9F7D3E}" type="sibTrans" cxnId="{DB3DE4F8-13AC-4466-943A-6208628F5103}">
      <dgm:prSet/>
      <dgm:spPr/>
      <dgm:t>
        <a:bodyPr/>
        <a:lstStyle/>
        <a:p>
          <a:endParaRPr lang="ru-RU"/>
        </a:p>
      </dgm:t>
    </dgm:pt>
    <dgm:pt modelId="{B6CE636C-BF6A-4A09-BF5C-989851EB8BA0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муниципального управления</a:t>
          </a:r>
          <a:endParaRPr lang="ru-RU" dirty="0"/>
        </a:p>
      </dgm:t>
    </dgm:pt>
    <dgm:pt modelId="{0613DB44-47F9-4B59-ABD5-B82C265C94F4}" type="parTrans" cxnId="{8EBD15B9-5ECC-4DFA-9935-99B3082CFEA8}">
      <dgm:prSet/>
      <dgm:spPr/>
      <dgm:t>
        <a:bodyPr/>
        <a:lstStyle/>
        <a:p>
          <a:endParaRPr lang="ru-RU"/>
        </a:p>
      </dgm:t>
    </dgm:pt>
    <dgm:pt modelId="{8D0E141C-7FEF-48CE-A088-224B67929619}" type="sibTrans" cxnId="{8EBD15B9-5ECC-4DFA-9935-99B3082CFEA8}">
      <dgm:prSet/>
      <dgm:spPr/>
      <dgm:t>
        <a:bodyPr/>
        <a:lstStyle/>
        <a:p>
          <a:endParaRPr lang="ru-RU"/>
        </a:p>
      </dgm:t>
    </dgm:pt>
    <dgm:pt modelId="{336F2AB2-8B7B-409D-82FF-1B4D94324C2B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управления муниципальными финансами, финансового контроля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F9772-F153-4666-9664-65BA417DAA0C}" type="parTrans" cxnId="{EC4E7A68-85A4-4BD7-998C-AC589BBC38E0}">
      <dgm:prSet/>
      <dgm:spPr/>
      <dgm:t>
        <a:bodyPr/>
        <a:lstStyle/>
        <a:p>
          <a:endParaRPr lang="ru-RU"/>
        </a:p>
      </dgm:t>
    </dgm:pt>
    <dgm:pt modelId="{76D7437E-1DCE-440F-84E1-23853E4862B3}" type="sibTrans" cxnId="{EC4E7A68-85A4-4BD7-998C-AC589BBC38E0}">
      <dgm:prSet/>
      <dgm:spPr/>
      <dgm:t>
        <a:bodyPr/>
        <a:lstStyle/>
        <a:p>
          <a:endParaRPr lang="ru-RU"/>
        </a:p>
      </dgm:t>
    </dgm:pt>
    <dgm:pt modelId="{62C91C34-494D-434B-866C-5050A551A87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принципов  открытости и прозрачности управления муниципальными финансами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0BD9A8-340C-4D2B-A36A-35FD9B465F39}" type="parTrans" cxnId="{1649C441-A7BD-4112-A395-B811D2188406}">
      <dgm:prSet/>
      <dgm:spPr/>
      <dgm:t>
        <a:bodyPr/>
        <a:lstStyle/>
        <a:p>
          <a:endParaRPr lang="ru-RU"/>
        </a:p>
      </dgm:t>
    </dgm:pt>
    <dgm:pt modelId="{EB331D92-9315-40F3-A069-85A2BC380E90}" type="sibTrans" cxnId="{1649C441-A7BD-4112-A395-B811D2188406}">
      <dgm:prSet/>
      <dgm:spPr/>
      <dgm:t>
        <a:bodyPr/>
        <a:lstStyle/>
        <a:p>
          <a:endParaRPr lang="ru-RU"/>
        </a:p>
      </dgm:t>
    </dgm:pt>
    <dgm:pt modelId="{002EE41E-63A1-473E-9476-68EFC1129935}" type="pres">
      <dgm:prSet presAssocID="{2B482A4D-3D71-461D-B9A3-EC5EB920A2D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5EBD66-A253-4276-8DD5-25ED822A960C}" type="pres">
      <dgm:prSet presAssocID="{F5057476-F67C-4258-A73A-9234EE4AF1FB}" presName="circle1" presStyleLbl="node1" presStyleIdx="0" presStyleCnt="5"/>
      <dgm:spPr/>
    </dgm:pt>
    <dgm:pt modelId="{0B55D11D-82E3-4ADD-B596-32CD8D691BC1}" type="pres">
      <dgm:prSet presAssocID="{F5057476-F67C-4258-A73A-9234EE4AF1FB}" presName="space" presStyleCnt="0"/>
      <dgm:spPr/>
    </dgm:pt>
    <dgm:pt modelId="{5A629C5A-FFCE-4BE9-BC31-8A68F6509798}" type="pres">
      <dgm:prSet presAssocID="{F5057476-F67C-4258-A73A-9234EE4AF1FB}" presName="rect1" presStyleLbl="alignAcc1" presStyleIdx="0" presStyleCnt="5"/>
      <dgm:spPr/>
      <dgm:t>
        <a:bodyPr/>
        <a:lstStyle/>
        <a:p>
          <a:endParaRPr lang="ru-RU"/>
        </a:p>
      </dgm:t>
    </dgm:pt>
    <dgm:pt modelId="{47496451-3567-41BD-B018-8498CE0D802A}" type="pres">
      <dgm:prSet presAssocID="{6016ED43-3BBE-42D5-8E29-6D8F72374F96}" presName="vertSpace2" presStyleLbl="node1" presStyleIdx="0" presStyleCnt="5"/>
      <dgm:spPr/>
    </dgm:pt>
    <dgm:pt modelId="{40BDF137-5733-46DA-97CA-9047B3FB3F0A}" type="pres">
      <dgm:prSet presAssocID="{6016ED43-3BBE-42D5-8E29-6D8F72374F96}" presName="circle2" presStyleLbl="node1" presStyleIdx="1" presStyleCnt="5"/>
      <dgm:spPr/>
    </dgm:pt>
    <dgm:pt modelId="{D58382E3-0846-474F-9F53-1A2889C1A6D1}" type="pres">
      <dgm:prSet presAssocID="{6016ED43-3BBE-42D5-8E29-6D8F72374F96}" presName="rect2" presStyleLbl="alignAcc1" presStyleIdx="1" presStyleCnt="5"/>
      <dgm:spPr/>
      <dgm:t>
        <a:bodyPr/>
        <a:lstStyle/>
        <a:p>
          <a:endParaRPr lang="ru-RU"/>
        </a:p>
      </dgm:t>
    </dgm:pt>
    <dgm:pt modelId="{74E1812A-9B1F-499D-A276-C562162029BA}" type="pres">
      <dgm:prSet presAssocID="{336F2AB2-8B7B-409D-82FF-1B4D94324C2B}" presName="vertSpace3" presStyleLbl="node1" presStyleIdx="1" presStyleCnt="5"/>
      <dgm:spPr/>
    </dgm:pt>
    <dgm:pt modelId="{ECAA5D52-C969-4631-8DB3-22C82FDD216F}" type="pres">
      <dgm:prSet presAssocID="{336F2AB2-8B7B-409D-82FF-1B4D94324C2B}" presName="circle3" presStyleLbl="node1" presStyleIdx="2" presStyleCnt="5"/>
      <dgm:spPr/>
    </dgm:pt>
    <dgm:pt modelId="{A3914837-73E2-4619-8AA9-2D87241EC36A}" type="pres">
      <dgm:prSet presAssocID="{336F2AB2-8B7B-409D-82FF-1B4D94324C2B}" presName="rect3" presStyleLbl="alignAcc1" presStyleIdx="2" presStyleCnt="5"/>
      <dgm:spPr/>
      <dgm:t>
        <a:bodyPr/>
        <a:lstStyle/>
        <a:p>
          <a:endParaRPr lang="ru-RU"/>
        </a:p>
      </dgm:t>
    </dgm:pt>
    <dgm:pt modelId="{2D9E45C1-2EAB-477B-84C8-09B9616F38DB}" type="pres">
      <dgm:prSet presAssocID="{62C91C34-494D-434B-866C-5050A551A875}" presName="vertSpace4" presStyleLbl="node1" presStyleIdx="2" presStyleCnt="5"/>
      <dgm:spPr/>
    </dgm:pt>
    <dgm:pt modelId="{12FD73C6-C2BD-495A-9DB7-DD31170533D8}" type="pres">
      <dgm:prSet presAssocID="{62C91C34-494D-434B-866C-5050A551A875}" presName="circle4" presStyleLbl="node1" presStyleIdx="3" presStyleCnt="5"/>
      <dgm:spPr/>
    </dgm:pt>
    <dgm:pt modelId="{8CA2A73D-B527-4215-8F03-B490C08B851C}" type="pres">
      <dgm:prSet presAssocID="{62C91C34-494D-434B-866C-5050A551A875}" presName="rect4" presStyleLbl="alignAcc1" presStyleIdx="3" presStyleCnt="5"/>
      <dgm:spPr/>
      <dgm:t>
        <a:bodyPr/>
        <a:lstStyle/>
        <a:p>
          <a:endParaRPr lang="ru-RU"/>
        </a:p>
      </dgm:t>
    </dgm:pt>
    <dgm:pt modelId="{FF979A8E-3F07-4ABA-9A55-DBBEF06B9856}" type="pres">
      <dgm:prSet presAssocID="{B6CE636C-BF6A-4A09-BF5C-989851EB8BA0}" presName="vertSpace5" presStyleLbl="node1" presStyleIdx="3" presStyleCnt="5"/>
      <dgm:spPr/>
    </dgm:pt>
    <dgm:pt modelId="{37EF4CE0-240C-40C0-86F4-1982972FCE6A}" type="pres">
      <dgm:prSet presAssocID="{B6CE636C-BF6A-4A09-BF5C-989851EB8BA0}" presName="circle5" presStyleLbl="node1" presStyleIdx="4" presStyleCnt="5"/>
      <dgm:spPr/>
    </dgm:pt>
    <dgm:pt modelId="{41B44B43-BFE6-404A-985D-A14740B71DC4}" type="pres">
      <dgm:prSet presAssocID="{B6CE636C-BF6A-4A09-BF5C-989851EB8BA0}" presName="rect5" presStyleLbl="alignAcc1" presStyleIdx="4" presStyleCnt="5"/>
      <dgm:spPr/>
      <dgm:t>
        <a:bodyPr/>
        <a:lstStyle/>
        <a:p>
          <a:endParaRPr lang="ru-RU"/>
        </a:p>
      </dgm:t>
    </dgm:pt>
    <dgm:pt modelId="{A530C6BD-1ED7-4733-9246-A2C7400D8139}" type="pres">
      <dgm:prSet presAssocID="{F5057476-F67C-4258-A73A-9234EE4AF1FB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92A76-2032-4BF6-8F79-D3B8EC6C7ED7}" type="pres">
      <dgm:prSet presAssocID="{6016ED43-3BBE-42D5-8E29-6D8F72374F96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1ACD3-07F8-4732-8546-9AE42029BA20}" type="pres">
      <dgm:prSet presAssocID="{336F2AB2-8B7B-409D-82FF-1B4D94324C2B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0B71C-0BCE-41C0-BFD0-92A46DBA6580}" type="pres">
      <dgm:prSet presAssocID="{62C91C34-494D-434B-866C-5050A551A875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BB5CC-0840-4AE0-8680-AD2BBB3B7B4C}" type="pres">
      <dgm:prSet presAssocID="{B6CE636C-BF6A-4A09-BF5C-989851EB8BA0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E0E5AC-70B6-4A81-BFDB-5183D8DF12D7}" type="presOf" srcId="{B6CE636C-BF6A-4A09-BF5C-989851EB8BA0}" destId="{9FDBB5CC-0840-4AE0-8680-AD2BBB3B7B4C}" srcOrd="1" destOrd="0" presId="urn:microsoft.com/office/officeart/2005/8/layout/target3"/>
    <dgm:cxn modelId="{0E49D6FC-6F42-489F-A2F3-7493CEEFCF0E}" type="presOf" srcId="{2B482A4D-3D71-461D-B9A3-EC5EB920A2DE}" destId="{002EE41E-63A1-473E-9476-68EFC1129935}" srcOrd="0" destOrd="0" presId="urn:microsoft.com/office/officeart/2005/8/layout/target3"/>
    <dgm:cxn modelId="{DB3DE4F8-13AC-4466-943A-6208628F5103}" srcId="{2B482A4D-3D71-461D-B9A3-EC5EB920A2DE}" destId="{6016ED43-3BBE-42D5-8E29-6D8F72374F96}" srcOrd="1" destOrd="0" parTransId="{779CD1B0-3133-4C14-8763-3E59B0CD4D58}" sibTransId="{7F4E32CD-BCBB-4D59-875B-07757A9F7D3E}"/>
    <dgm:cxn modelId="{EC4E7A68-85A4-4BD7-998C-AC589BBC38E0}" srcId="{2B482A4D-3D71-461D-B9A3-EC5EB920A2DE}" destId="{336F2AB2-8B7B-409D-82FF-1B4D94324C2B}" srcOrd="2" destOrd="0" parTransId="{B29F9772-F153-4666-9664-65BA417DAA0C}" sibTransId="{76D7437E-1DCE-440F-84E1-23853E4862B3}"/>
    <dgm:cxn modelId="{1649C441-A7BD-4112-A395-B811D2188406}" srcId="{2B482A4D-3D71-461D-B9A3-EC5EB920A2DE}" destId="{62C91C34-494D-434B-866C-5050A551A875}" srcOrd="3" destOrd="0" parTransId="{150BD9A8-340C-4D2B-A36A-35FD9B465F39}" sibTransId="{EB331D92-9315-40F3-A069-85A2BC380E90}"/>
    <dgm:cxn modelId="{3BFFBE60-609C-4241-BAD4-F1E1D07EABD8}" type="presOf" srcId="{336F2AB2-8B7B-409D-82FF-1B4D94324C2B}" destId="{9DF1ACD3-07F8-4732-8546-9AE42029BA20}" srcOrd="1" destOrd="0" presId="urn:microsoft.com/office/officeart/2005/8/layout/target3"/>
    <dgm:cxn modelId="{5E5238C7-AD81-422C-BA06-C523E8E1EA7F}" type="presOf" srcId="{F5057476-F67C-4258-A73A-9234EE4AF1FB}" destId="{5A629C5A-FFCE-4BE9-BC31-8A68F6509798}" srcOrd="0" destOrd="0" presId="urn:microsoft.com/office/officeart/2005/8/layout/target3"/>
    <dgm:cxn modelId="{B314D298-A772-49DA-AC75-A4973B3D37BD}" type="presOf" srcId="{B6CE636C-BF6A-4A09-BF5C-989851EB8BA0}" destId="{41B44B43-BFE6-404A-985D-A14740B71DC4}" srcOrd="0" destOrd="0" presId="urn:microsoft.com/office/officeart/2005/8/layout/target3"/>
    <dgm:cxn modelId="{60523484-F69A-4928-8E3D-E09039CB7984}" srcId="{2B482A4D-3D71-461D-B9A3-EC5EB920A2DE}" destId="{F5057476-F67C-4258-A73A-9234EE4AF1FB}" srcOrd="0" destOrd="0" parTransId="{DFD6B93E-9C69-4145-BA5B-7C5A52702A5F}" sibTransId="{3CF1FF7C-38DE-46B6-AD09-2AD3EE25993D}"/>
    <dgm:cxn modelId="{FC3C1850-9F98-47F8-A9BA-656095816074}" type="presOf" srcId="{62C91C34-494D-434B-866C-5050A551A875}" destId="{8CA2A73D-B527-4215-8F03-B490C08B851C}" srcOrd="0" destOrd="0" presId="urn:microsoft.com/office/officeart/2005/8/layout/target3"/>
    <dgm:cxn modelId="{B37DA6A5-D97D-4D97-9E55-766BD1547756}" type="presOf" srcId="{6016ED43-3BBE-42D5-8E29-6D8F72374F96}" destId="{D58382E3-0846-474F-9F53-1A2889C1A6D1}" srcOrd="0" destOrd="0" presId="urn:microsoft.com/office/officeart/2005/8/layout/target3"/>
    <dgm:cxn modelId="{8EBD15B9-5ECC-4DFA-9935-99B3082CFEA8}" srcId="{2B482A4D-3D71-461D-B9A3-EC5EB920A2DE}" destId="{B6CE636C-BF6A-4A09-BF5C-989851EB8BA0}" srcOrd="4" destOrd="0" parTransId="{0613DB44-47F9-4B59-ABD5-B82C265C94F4}" sibTransId="{8D0E141C-7FEF-48CE-A088-224B67929619}"/>
    <dgm:cxn modelId="{F3DDFF01-E741-4CE4-AB6E-3DAE7769DCC2}" type="presOf" srcId="{6016ED43-3BBE-42D5-8E29-6D8F72374F96}" destId="{47192A76-2032-4BF6-8F79-D3B8EC6C7ED7}" srcOrd="1" destOrd="0" presId="urn:microsoft.com/office/officeart/2005/8/layout/target3"/>
    <dgm:cxn modelId="{02AA2853-5983-435C-A6DA-4FFA6437CBBF}" type="presOf" srcId="{336F2AB2-8B7B-409D-82FF-1B4D94324C2B}" destId="{A3914837-73E2-4619-8AA9-2D87241EC36A}" srcOrd="0" destOrd="0" presId="urn:microsoft.com/office/officeart/2005/8/layout/target3"/>
    <dgm:cxn modelId="{6E3F9289-C7BB-4E16-A9CA-783D5AA971C4}" type="presOf" srcId="{62C91C34-494D-434B-866C-5050A551A875}" destId="{2D00B71C-0BCE-41C0-BFD0-92A46DBA6580}" srcOrd="1" destOrd="0" presId="urn:microsoft.com/office/officeart/2005/8/layout/target3"/>
    <dgm:cxn modelId="{24D4BAC1-8F55-4FDF-88A6-E7957D579F30}" type="presOf" srcId="{F5057476-F67C-4258-A73A-9234EE4AF1FB}" destId="{A530C6BD-1ED7-4733-9246-A2C7400D8139}" srcOrd="1" destOrd="0" presId="urn:microsoft.com/office/officeart/2005/8/layout/target3"/>
    <dgm:cxn modelId="{A5A5CCA1-9A2F-4E54-8266-B40044D7D2A6}" type="presParOf" srcId="{002EE41E-63A1-473E-9476-68EFC1129935}" destId="{B55EBD66-A253-4276-8DD5-25ED822A960C}" srcOrd="0" destOrd="0" presId="urn:microsoft.com/office/officeart/2005/8/layout/target3"/>
    <dgm:cxn modelId="{ACFC3838-D237-469C-95DC-E65D13D805E3}" type="presParOf" srcId="{002EE41E-63A1-473E-9476-68EFC1129935}" destId="{0B55D11D-82E3-4ADD-B596-32CD8D691BC1}" srcOrd="1" destOrd="0" presId="urn:microsoft.com/office/officeart/2005/8/layout/target3"/>
    <dgm:cxn modelId="{26562656-EF40-4A1C-A640-CEA4E7995033}" type="presParOf" srcId="{002EE41E-63A1-473E-9476-68EFC1129935}" destId="{5A629C5A-FFCE-4BE9-BC31-8A68F6509798}" srcOrd="2" destOrd="0" presId="urn:microsoft.com/office/officeart/2005/8/layout/target3"/>
    <dgm:cxn modelId="{5F3EEEFF-A1C5-4A36-B4EF-85AB680C4353}" type="presParOf" srcId="{002EE41E-63A1-473E-9476-68EFC1129935}" destId="{47496451-3567-41BD-B018-8498CE0D802A}" srcOrd="3" destOrd="0" presId="urn:microsoft.com/office/officeart/2005/8/layout/target3"/>
    <dgm:cxn modelId="{8F0D7064-EC41-4FFB-A335-32A41F61229F}" type="presParOf" srcId="{002EE41E-63A1-473E-9476-68EFC1129935}" destId="{40BDF137-5733-46DA-97CA-9047B3FB3F0A}" srcOrd="4" destOrd="0" presId="urn:microsoft.com/office/officeart/2005/8/layout/target3"/>
    <dgm:cxn modelId="{2D9466EE-EABA-4E3E-8197-05F3BB204815}" type="presParOf" srcId="{002EE41E-63A1-473E-9476-68EFC1129935}" destId="{D58382E3-0846-474F-9F53-1A2889C1A6D1}" srcOrd="5" destOrd="0" presId="urn:microsoft.com/office/officeart/2005/8/layout/target3"/>
    <dgm:cxn modelId="{DB28DC2D-5D50-484F-95F0-C609867BB865}" type="presParOf" srcId="{002EE41E-63A1-473E-9476-68EFC1129935}" destId="{74E1812A-9B1F-499D-A276-C562162029BA}" srcOrd="6" destOrd="0" presId="urn:microsoft.com/office/officeart/2005/8/layout/target3"/>
    <dgm:cxn modelId="{F66F501B-1919-45B0-9458-FCD370925E03}" type="presParOf" srcId="{002EE41E-63A1-473E-9476-68EFC1129935}" destId="{ECAA5D52-C969-4631-8DB3-22C82FDD216F}" srcOrd="7" destOrd="0" presId="urn:microsoft.com/office/officeart/2005/8/layout/target3"/>
    <dgm:cxn modelId="{F8C6958C-FD82-413A-8C78-F759519A4E48}" type="presParOf" srcId="{002EE41E-63A1-473E-9476-68EFC1129935}" destId="{A3914837-73E2-4619-8AA9-2D87241EC36A}" srcOrd="8" destOrd="0" presId="urn:microsoft.com/office/officeart/2005/8/layout/target3"/>
    <dgm:cxn modelId="{A460E058-D623-4277-8492-E511B184084A}" type="presParOf" srcId="{002EE41E-63A1-473E-9476-68EFC1129935}" destId="{2D9E45C1-2EAB-477B-84C8-09B9616F38DB}" srcOrd="9" destOrd="0" presId="urn:microsoft.com/office/officeart/2005/8/layout/target3"/>
    <dgm:cxn modelId="{E7DDA846-DD30-49FA-9B3F-BFBA62B2B799}" type="presParOf" srcId="{002EE41E-63A1-473E-9476-68EFC1129935}" destId="{12FD73C6-C2BD-495A-9DB7-DD31170533D8}" srcOrd="10" destOrd="0" presId="urn:microsoft.com/office/officeart/2005/8/layout/target3"/>
    <dgm:cxn modelId="{B16D4CF5-DE57-4857-A588-05BAE868D17D}" type="presParOf" srcId="{002EE41E-63A1-473E-9476-68EFC1129935}" destId="{8CA2A73D-B527-4215-8F03-B490C08B851C}" srcOrd="11" destOrd="0" presId="urn:microsoft.com/office/officeart/2005/8/layout/target3"/>
    <dgm:cxn modelId="{AF956621-1039-49D8-A608-F6C2A6F169B0}" type="presParOf" srcId="{002EE41E-63A1-473E-9476-68EFC1129935}" destId="{FF979A8E-3F07-4ABA-9A55-DBBEF06B9856}" srcOrd="12" destOrd="0" presId="urn:microsoft.com/office/officeart/2005/8/layout/target3"/>
    <dgm:cxn modelId="{4EB23491-E29D-4DE6-B831-9A4FA6C113BE}" type="presParOf" srcId="{002EE41E-63A1-473E-9476-68EFC1129935}" destId="{37EF4CE0-240C-40C0-86F4-1982972FCE6A}" srcOrd="13" destOrd="0" presId="urn:microsoft.com/office/officeart/2005/8/layout/target3"/>
    <dgm:cxn modelId="{B6777E76-5E4E-4F2E-B7D0-8F01603732C2}" type="presParOf" srcId="{002EE41E-63A1-473E-9476-68EFC1129935}" destId="{41B44B43-BFE6-404A-985D-A14740B71DC4}" srcOrd="14" destOrd="0" presId="urn:microsoft.com/office/officeart/2005/8/layout/target3"/>
    <dgm:cxn modelId="{DC6A4ACF-E033-46DF-A497-52AEEAE32340}" type="presParOf" srcId="{002EE41E-63A1-473E-9476-68EFC1129935}" destId="{A530C6BD-1ED7-4733-9246-A2C7400D8139}" srcOrd="15" destOrd="0" presId="urn:microsoft.com/office/officeart/2005/8/layout/target3"/>
    <dgm:cxn modelId="{19EDCADB-30FA-4347-B259-AF6D53F6EE79}" type="presParOf" srcId="{002EE41E-63A1-473E-9476-68EFC1129935}" destId="{47192A76-2032-4BF6-8F79-D3B8EC6C7ED7}" srcOrd="16" destOrd="0" presId="urn:microsoft.com/office/officeart/2005/8/layout/target3"/>
    <dgm:cxn modelId="{FC601F73-56C2-4D52-8C33-B904D67F4710}" type="presParOf" srcId="{002EE41E-63A1-473E-9476-68EFC1129935}" destId="{9DF1ACD3-07F8-4732-8546-9AE42029BA20}" srcOrd="17" destOrd="0" presId="urn:microsoft.com/office/officeart/2005/8/layout/target3"/>
    <dgm:cxn modelId="{E046750F-B834-4960-8587-C476EE8F5647}" type="presParOf" srcId="{002EE41E-63A1-473E-9476-68EFC1129935}" destId="{2D00B71C-0BCE-41C0-BFD0-92A46DBA6580}" srcOrd="18" destOrd="0" presId="urn:microsoft.com/office/officeart/2005/8/layout/target3"/>
    <dgm:cxn modelId="{DA3327DE-123A-4578-B85D-1AD62965E82D}" type="presParOf" srcId="{002EE41E-63A1-473E-9476-68EFC1129935}" destId="{9FDBB5CC-0840-4AE0-8680-AD2BBB3B7B4C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2CE00C-8115-4978-BD9A-D2FA1CD16BE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979C04-D07C-45EB-A504-A63024FE8906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Создание условий для бесперебойной работы пассажирского автобусного сообщения на территории Большемурашкинского муниципального района</a:t>
          </a:r>
          <a:endParaRPr lang="ru-RU" sz="1400" dirty="0">
            <a:solidFill>
              <a:schemeClr val="tx1"/>
            </a:solidFill>
          </a:endParaRPr>
        </a:p>
      </dgm:t>
    </dgm:pt>
    <dgm:pt modelId="{E88E5F90-8944-4BB5-8BB8-14BBC4131ACC}" type="parTrans" cxnId="{79C037F7-676C-4E1D-BF9C-55FBD7D9409D}">
      <dgm:prSet/>
      <dgm:spPr/>
      <dgm:t>
        <a:bodyPr/>
        <a:lstStyle/>
        <a:p>
          <a:endParaRPr lang="ru-RU"/>
        </a:p>
      </dgm:t>
    </dgm:pt>
    <dgm:pt modelId="{4030DEB7-F4C2-4B16-9BF4-3422711A5073}" type="sibTrans" cxnId="{79C037F7-676C-4E1D-BF9C-55FBD7D9409D}">
      <dgm:prSet/>
      <dgm:spPr/>
      <dgm:t>
        <a:bodyPr/>
        <a:lstStyle/>
        <a:p>
          <a:endParaRPr lang="ru-RU"/>
        </a:p>
      </dgm:t>
    </dgm:pt>
    <dgm:pt modelId="{17069B00-A7BF-4C68-A335-4A909E85D4F4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Экономия бюджетных средств в рамках достижения намеченной цели</a:t>
          </a:r>
          <a:endParaRPr lang="ru-RU" sz="1400" dirty="0">
            <a:solidFill>
              <a:schemeClr val="tx1"/>
            </a:solidFill>
          </a:endParaRPr>
        </a:p>
      </dgm:t>
    </dgm:pt>
    <dgm:pt modelId="{BE62FF2B-5603-4E7A-8825-0E3A45D941BE}" type="parTrans" cxnId="{EDD541F4-32E4-436D-AE95-A4764DCC4138}">
      <dgm:prSet/>
      <dgm:spPr/>
      <dgm:t>
        <a:bodyPr/>
        <a:lstStyle/>
        <a:p>
          <a:endParaRPr lang="ru-RU"/>
        </a:p>
      </dgm:t>
    </dgm:pt>
    <dgm:pt modelId="{D156C8B9-AFD9-429C-81CD-DE0EDD9FB909}" type="sibTrans" cxnId="{EDD541F4-32E4-436D-AE95-A4764DCC4138}">
      <dgm:prSet/>
      <dgm:spPr/>
      <dgm:t>
        <a:bodyPr/>
        <a:lstStyle/>
        <a:p>
          <a:endParaRPr lang="ru-RU"/>
        </a:p>
      </dgm:t>
    </dgm:pt>
    <dgm:pt modelId="{21A8B888-8502-409C-BC2A-7727BBE9B2AA}" type="pres">
      <dgm:prSet presAssocID="{342CE00C-8115-4978-BD9A-D2FA1CD16B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4D0E60-EA6D-4532-B135-A1C6370B0DC7}" type="pres">
      <dgm:prSet presAssocID="{D2979C04-D07C-45EB-A504-A63024FE8906}" presName="parentLin" presStyleCnt="0"/>
      <dgm:spPr/>
    </dgm:pt>
    <dgm:pt modelId="{74506F87-6122-4194-9623-387E70268D50}" type="pres">
      <dgm:prSet presAssocID="{D2979C04-D07C-45EB-A504-A63024FE8906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9B359B76-BF9F-447C-9EA8-3B4EB9281804}" type="pres">
      <dgm:prSet presAssocID="{D2979C04-D07C-45EB-A504-A63024FE890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D5AB2-023F-4B54-97FC-4CB10B97370B}" type="pres">
      <dgm:prSet presAssocID="{D2979C04-D07C-45EB-A504-A63024FE8906}" presName="negativeSpace" presStyleCnt="0"/>
      <dgm:spPr/>
    </dgm:pt>
    <dgm:pt modelId="{83B4EA13-189D-44A7-9358-138365E649E9}" type="pres">
      <dgm:prSet presAssocID="{D2979C04-D07C-45EB-A504-A63024FE8906}" presName="childText" presStyleLbl="conFgAcc1" presStyleIdx="0" presStyleCnt="2">
        <dgm:presLayoutVars>
          <dgm:bulletEnabled val="1"/>
        </dgm:presLayoutVars>
      </dgm:prSet>
      <dgm:spPr>
        <a:solidFill>
          <a:srgbClr val="CCFFFF">
            <a:alpha val="90000"/>
          </a:srgbClr>
        </a:solidFill>
      </dgm:spPr>
      <dgm:t>
        <a:bodyPr/>
        <a:lstStyle/>
        <a:p>
          <a:endParaRPr lang="ru-RU"/>
        </a:p>
      </dgm:t>
    </dgm:pt>
    <dgm:pt modelId="{27B52595-AB88-4038-A8EC-059306D8DD50}" type="pres">
      <dgm:prSet presAssocID="{4030DEB7-F4C2-4B16-9BF4-3422711A5073}" presName="spaceBetweenRectangles" presStyleCnt="0"/>
      <dgm:spPr/>
    </dgm:pt>
    <dgm:pt modelId="{3A1C7243-DB5C-409A-9603-AA6B6776A518}" type="pres">
      <dgm:prSet presAssocID="{17069B00-A7BF-4C68-A335-4A909E85D4F4}" presName="parentLin" presStyleCnt="0"/>
      <dgm:spPr/>
    </dgm:pt>
    <dgm:pt modelId="{5E7C5726-32C2-4798-9401-F1F40413F9C4}" type="pres">
      <dgm:prSet presAssocID="{17069B00-A7BF-4C68-A335-4A909E85D4F4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305C7AD-F147-4110-AF3C-C59B1C4A09A6}" type="pres">
      <dgm:prSet presAssocID="{17069B00-A7BF-4C68-A335-4A909E85D4F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B7D19-1690-4567-BA66-B676EF11A433}" type="pres">
      <dgm:prSet presAssocID="{17069B00-A7BF-4C68-A335-4A909E85D4F4}" presName="negativeSpace" presStyleCnt="0"/>
      <dgm:spPr/>
    </dgm:pt>
    <dgm:pt modelId="{02F997C0-DF64-4724-AEC1-CA7D3C64E2A9}" type="pres">
      <dgm:prSet presAssocID="{17069B00-A7BF-4C68-A335-4A909E85D4F4}" presName="childText" presStyleLbl="conFgAcc1" presStyleIdx="1" presStyleCnt="2">
        <dgm:presLayoutVars>
          <dgm:bulletEnabled val="1"/>
        </dgm:presLayoutVars>
      </dgm:prSet>
      <dgm:spPr>
        <a:solidFill>
          <a:srgbClr val="CCFFFF">
            <a:alpha val="90000"/>
          </a:srgbClr>
        </a:solidFill>
      </dgm:spPr>
      <dgm:t>
        <a:bodyPr/>
        <a:lstStyle/>
        <a:p>
          <a:endParaRPr lang="ru-RU"/>
        </a:p>
      </dgm:t>
    </dgm:pt>
  </dgm:ptLst>
  <dgm:cxnLst>
    <dgm:cxn modelId="{79C037F7-676C-4E1D-BF9C-55FBD7D9409D}" srcId="{342CE00C-8115-4978-BD9A-D2FA1CD16BE2}" destId="{D2979C04-D07C-45EB-A504-A63024FE8906}" srcOrd="0" destOrd="0" parTransId="{E88E5F90-8944-4BB5-8BB8-14BBC4131ACC}" sibTransId="{4030DEB7-F4C2-4B16-9BF4-3422711A5073}"/>
    <dgm:cxn modelId="{EDD541F4-32E4-436D-AE95-A4764DCC4138}" srcId="{342CE00C-8115-4978-BD9A-D2FA1CD16BE2}" destId="{17069B00-A7BF-4C68-A335-4A909E85D4F4}" srcOrd="1" destOrd="0" parTransId="{BE62FF2B-5603-4E7A-8825-0E3A45D941BE}" sibTransId="{D156C8B9-AFD9-429C-81CD-DE0EDD9FB909}"/>
    <dgm:cxn modelId="{32674799-B640-432D-B9CB-DC6992E9B766}" type="presOf" srcId="{342CE00C-8115-4978-BD9A-D2FA1CD16BE2}" destId="{21A8B888-8502-409C-BC2A-7727BBE9B2AA}" srcOrd="0" destOrd="0" presId="urn:microsoft.com/office/officeart/2005/8/layout/list1"/>
    <dgm:cxn modelId="{25784A05-E2AC-4E08-857D-D6FAE468B95D}" type="presOf" srcId="{D2979C04-D07C-45EB-A504-A63024FE8906}" destId="{74506F87-6122-4194-9623-387E70268D50}" srcOrd="0" destOrd="0" presId="urn:microsoft.com/office/officeart/2005/8/layout/list1"/>
    <dgm:cxn modelId="{547B145A-6D32-4FE6-B54F-41DCE331F508}" type="presOf" srcId="{D2979C04-D07C-45EB-A504-A63024FE8906}" destId="{9B359B76-BF9F-447C-9EA8-3B4EB9281804}" srcOrd="1" destOrd="0" presId="urn:microsoft.com/office/officeart/2005/8/layout/list1"/>
    <dgm:cxn modelId="{618B16A7-7EC0-48EA-99F1-ED2C4F02BAD8}" type="presOf" srcId="{17069B00-A7BF-4C68-A335-4A909E85D4F4}" destId="{5E7C5726-32C2-4798-9401-F1F40413F9C4}" srcOrd="0" destOrd="0" presId="urn:microsoft.com/office/officeart/2005/8/layout/list1"/>
    <dgm:cxn modelId="{37D95239-CB93-42E5-A416-2FDB0B3DBB60}" type="presOf" srcId="{17069B00-A7BF-4C68-A335-4A909E85D4F4}" destId="{2305C7AD-F147-4110-AF3C-C59B1C4A09A6}" srcOrd="1" destOrd="0" presId="urn:microsoft.com/office/officeart/2005/8/layout/list1"/>
    <dgm:cxn modelId="{4FCF3501-2807-4F2E-A32F-E7293E9F1E29}" type="presParOf" srcId="{21A8B888-8502-409C-BC2A-7727BBE9B2AA}" destId="{474D0E60-EA6D-4532-B135-A1C6370B0DC7}" srcOrd="0" destOrd="0" presId="urn:microsoft.com/office/officeart/2005/8/layout/list1"/>
    <dgm:cxn modelId="{848F379E-5279-4252-9E42-1A813DF37B04}" type="presParOf" srcId="{474D0E60-EA6D-4532-B135-A1C6370B0DC7}" destId="{74506F87-6122-4194-9623-387E70268D50}" srcOrd="0" destOrd="0" presId="urn:microsoft.com/office/officeart/2005/8/layout/list1"/>
    <dgm:cxn modelId="{970F8510-6CDB-417D-926F-9371ACAC8E33}" type="presParOf" srcId="{474D0E60-EA6D-4532-B135-A1C6370B0DC7}" destId="{9B359B76-BF9F-447C-9EA8-3B4EB9281804}" srcOrd="1" destOrd="0" presId="urn:microsoft.com/office/officeart/2005/8/layout/list1"/>
    <dgm:cxn modelId="{DEBCDF06-2DFC-4125-A633-F14006DC67BF}" type="presParOf" srcId="{21A8B888-8502-409C-BC2A-7727BBE9B2AA}" destId="{97CD5AB2-023F-4B54-97FC-4CB10B97370B}" srcOrd="1" destOrd="0" presId="urn:microsoft.com/office/officeart/2005/8/layout/list1"/>
    <dgm:cxn modelId="{E357F5C7-CB1C-4EAA-A240-4236E03E22A5}" type="presParOf" srcId="{21A8B888-8502-409C-BC2A-7727BBE9B2AA}" destId="{83B4EA13-189D-44A7-9358-138365E649E9}" srcOrd="2" destOrd="0" presId="urn:microsoft.com/office/officeart/2005/8/layout/list1"/>
    <dgm:cxn modelId="{17A58670-71B7-43F3-910C-E9B8B6453B82}" type="presParOf" srcId="{21A8B888-8502-409C-BC2A-7727BBE9B2AA}" destId="{27B52595-AB88-4038-A8EC-059306D8DD50}" srcOrd="3" destOrd="0" presId="urn:microsoft.com/office/officeart/2005/8/layout/list1"/>
    <dgm:cxn modelId="{86081C18-B0C6-41D4-9608-940DC2404772}" type="presParOf" srcId="{21A8B888-8502-409C-BC2A-7727BBE9B2AA}" destId="{3A1C7243-DB5C-409A-9603-AA6B6776A518}" srcOrd="4" destOrd="0" presId="urn:microsoft.com/office/officeart/2005/8/layout/list1"/>
    <dgm:cxn modelId="{87299492-BE02-4F2A-8E75-AF393153C288}" type="presParOf" srcId="{3A1C7243-DB5C-409A-9603-AA6B6776A518}" destId="{5E7C5726-32C2-4798-9401-F1F40413F9C4}" srcOrd="0" destOrd="0" presId="urn:microsoft.com/office/officeart/2005/8/layout/list1"/>
    <dgm:cxn modelId="{AE1045D1-866F-47EB-BFF2-D13A7C78A5B4}" type="presParOf" srcId="{3A1C7243-DB5C-409A-9603-AA6B6776A518}" destId="{2305C7AD-F147-4110-AF3C-C59B1C4A09A6}" srcOrd="1" destOrd="0" presId="urn:microsoft.com/office/officeart/2005/8/layout/list1"/>
    <dgm:cxn modelId="{50AB86EC-0617-4CC3-B11A-3042F90C359F}" type="presParOf" srcId="{21A8B888-8502-409C-BC2A-7727BBE9B2AA}" destId="{095B7D19-1690-4567-BA66-B676EF11A433}" srcOrd="5" destOrd="0" presId="urn:microsoft.com/office/officeart/2005/8/layout/list1"/>
    <dgm:cxn modelId="{0FC6AC6B-BB1F-4B3A-8B23-35C100172015}" type="presParOf" srcId="{21A8B888-8502-409C-BC2A-7727BBE9B2AA}" destId="{02F997C0-DF64-4724-AEC1-CA7D3C64E2A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DF916-D99A-4C1A-934F-3A367D09FEAD}">
      <dsp:nvSpPr>
        <dsp:cNvPr id="0" name=""/>
        <dsp:cNvSpPr/>
      </dsp:nvSpPr>
      <dsp:spPr>
        <a:xfrm>
          <a:off x="3792536" y="1386829"/>
          <a:ext cx="2740903" cy="860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5170"/>
              </a:lnTo>
              <a:lnTo>
                <a:pt x="2740903" y="645170"/>
              </a:lnTo>
              <a:lnTo>
                <a:pt x="2740903" y="8607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0AF61-CB76-4C3D-AF1C-CC8E1FA788C8}">
      <dsp:nvSpPr>
        <dsp:cNvPr id="0" name=""/>
        <dsp:cNvSpPr/>
      </dsp:nvSpPr>
      <dsp:spPr>
        <a:xfrm>
          <a:off x="3746816" y="1386829"/>
          <a:ext cx="91440" cy="8607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170"/>
              </a:lnTo>
              <a:lnTo>
                <a:pt x="117307" y="645170"/>
              </a:lnTo>
              <a:lnTo>
                <a:pt x="117307" y="8607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95C0A-839E-412A-9249-8645F36ACA0F}">
      <dsp:nvSpPr>
        <dsp:cNvPr id="0" name=""/>
        <dsp:cNvSpPr/>
      </dsp:nvSpPr>
      <dsp:spPr>
        <a:xfrm>
          <a:off x="1111103" y="1386829"/>
          <a:ext cx="2681432" cy="860796"/>
        </a:xfrm>
        <a:custGeom>
          <a:avLst/>
          <a:gdLst/>
          <a:ahLst/>
          <a:cxnLst/>
          <a:rect l="0" t="0" r="0" b="0"/>
          <a:pathLst>
            <a:path>
              <a:moveTo>
                <a:pt x="2681432" y="0"/>
              </a:moveTo>
              <a:lnTo>
                <a:pt x="2681432" y="645170"/>
              </a:lnTo>
              <a:lnTo>
                <a:pt x="0" y="645170"/>
              </a:lnTo>
              <a:lnTo>
                <a:pt x="0" y="8607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F0D7E-828F-40CF-8D96-CB5035325E56}">
      <dsp:nvSpPr>
        <dsp:cNvPr id="0" name=""/>
        <dsp:cNvSpPr/>
      </dsp:nvSpPr>
      <dsp:spPr>
        <a:xfrm>
          <a:off x="240255" y="360042"/>
          <a:ext cx="7104561" cy="10267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Межбюджетные трансферты - </a:t>
          </a:r>
          <a:r>
            <a:rPr lang="ru-RU" altLang="ru-RU" sz="1400" b="0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400" b="1" i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255" y="360042"/>
        <a:ext cx="7104561" cy="1026786"/>
      </dsp:txXfrm>
    </dsp:sp>
    <dsp:sp modelId="{DE9FFC1D-18D3-4A66-BCD0-867CBDB76287}">
      <dsp:nvSpPr>
        <dsp:cNvPr id="0" name=""/>
        <dsp:cNvSpPr/>
      </dsp:nvSpPr>
      <dsp:spPr>
        <a:xfrm>
          <a:off x="613" y="2247625"/>
          <a:ext cx="2220980" cy="102678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3" y="2247625"/>
        <a:ext cx="2220980" cy="1026786"/>
      </dsp:txXfrm>
    </dsp:sp>
    <dsp:sp modelId="{1D1E3660-9BCA-455D-84DF-907A4D50E450}">
      <dsp:nvSpPr>
        <dsp:cNvPr id="0" name=""/>
        <dsp:cNvSpPr/>
      </dsp:nvSpPr>
      <dsp:spPr>
        <a:xfrm>
          <a:off x="2652844" y="2247625"/>
          <a:ext cx="2422558" cy="102678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</a:p>
      </dsp:txBody>
      <dsp:txXfrm>
        <a:off x="2652844" y="2247625"/>
        <a:ext cx="2422558" cy="1026786"/>
      </dsp:txXfrm>
    </dsp:sp>
    <dsp:sp modelId="{8CC6FCFD-F62A-4FC4-B108-A2EF0F5F9CC5}">
      <dsp:nvSpPr>
        <dsp:cNvPr id="0" name=""/>
        <dsp:cNvSpPr/>
      </dsp:nvSpPr>
      <dsp:spPr>
        <a:xfrm>
          <a:off x="5506653" y="2247625"/>
          <a:ext cx="2053572" cy="102678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6653" y="2247625"/>
        <a:ext cx="2053572" cy="1026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3B13B-BED2-4FC1-A008-8EE267F8938E}">
      <dsp:nvSpPr>
        <dsp:cNvPr id="0" name=""/>
        <dsp:cNvSpPr/>
      </dsp:nvSpPr>
      <dsp:spPr>
        <a:xfrm>
          <a:off x="-3906890" y="-599898"/>
          <a:ext cx="4656180" cy="4656180"/>
        </a:xfrm>
        <a:prstGeom prst="blockArc">
          <a:avLst>
            <a:gd name="adj1" fmla="val 18900000"/>
            <a:gd name="adj2" fmla="val 2700000"/>
            <a:gd name="adj3" fmla="val 4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6B608F-80A0-4E84-A964-816B9B3285EA}">
      <dsp:nvSpPr>
        <dsp:cNvPr id="0" name=""/>
        <dsp:cNvSpPr/>
      </dsp:nvSpPr>
      <dsp:spPr>
        <a:xfrm>
          <a:off x="481854" y="345638"/>
          <a:ext cx="3072955" cy="691276"/>
        </a:xfrm>
        <a:prstGeom prst="rect">
          <a:avLst/>
        </a:prstGeom>
        <a:solidFill>
          <a:srgbClr val="FF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70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854" y="345638"/>
        <a:ext cx="3072955" cy="691276"/>
      </dsp:txXfrm>
    </dsp:sp>
    <dsp:sp modelId="{766698CB-C3A5-47E4-B515-BA6F8798766F}">
      <dsp:nvSpPr>
        <dsp:cNvPr id="0" name=""/>
        <dsp:cNvSpPr/>
      </dsp:nvSpPr>
      <dsp:spPr>
        <a:xfrm>
          <a:off x="49806" y="259228"/>
          <a:ext cx="864095" cy="864095"/>
        </a:xfrm>
        <a:prstGeom prst="ellipse">
          <a:avLst/>
        </a:prstGeom>
        <a:solidFill>
          <a:srgbClr val="FF9999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F7D8A-A39F-4F69-8B37-BCF3DA3740F7}">
      <dsp:nvSpPr>
        <dsp:cNvPr id="0" name=""/>
        <dsp:cNvSpPr/>
      </dsp:nvSpPr>
      <dsp:spPr>
        <a:xfrm>
          <a:off x="732399" y="1395846"/>
          <a:ext cx="2821676" cy="691276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70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2399" y="1395846"/>
        <a:ext cx="2821676" cy="691276"/>
      </dsp:txXfrm>
    </dsp:sp>
    <dsp:sp modelId="{4287C91E-2313-4E82-8CB6-4D2CBEC8EA2A}">
      <dsp:nvSpPr>
        <dsp:cNvPr id="0" name=""/>
        <dsp:cNvSpPr/>
      </dsp:nvSpPr>
      <dsp:spPr>
        <a:xfrm>
          <a:off x="301085" y="1296143"/>
          <a:ext cx="864095" cy="864095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09F19-428A-4BFB-B4B6-204C8B23C94E}">
      <dsp:nvSpPr>
        <dsp:cNvPr id="0" name=""/>
        <dsp:cNvSpPr/>
      </dsp:nvSpPr>
      <dsp:spPr>
        <a:xfrm>
          <a:off x="481854" y="2419468"/>
          <a:ext cx="3072955" cy="691276"/>
        </a:xfrm>
        <a:prstGeom prst="rect">
          <a:avLst/>
        </a:prstGeom>
        <a:solidFill>
          <a:srgbClr val="99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870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ДЕФИЦИТ (ПРОФИЦИТ)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854" y="2419468"/>
        <a:ext cx="3072955" cy="691276"/>
      </dsp:txXfrm>
    </dsp:sp>
    <dsp:sp modelId="{6E708460-F9F3-4868-8B43-8ADB95A7AC45}">
      <dsp:nvSpPr>
        <dsp:cNvPr id="0" name=""/>
        <dsp:cNvSpPr/>
      </dsp:nvSpPr>
      <dsp:spPr>
        <a:xfrm>
          <a:off x="49806" y="2333059"/>
          <a:ext cx="864095" cy="864095"/>
        </a:xfrm>
        <a:prstGeom prst="ellipse">
          <a:avLst/>
        </a:prstGeom>
        <a:solidFill>
          <a:srgbClr val="99FFCC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A6755-6AFF-4F41-9A02-C6803C4B2A71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A0794C-4E2F-49A5-B378-3F61E1785240}">
      <dsp:nvSpPr>
        <dsp:cNvPr id="0" name=""/>
        <dsp:cNvSpPr/>
      </dsp:nvSpPr>
      <dsp:spPr>
        <a:xfrm>
          <a:off x="460128" y="312440"/>
          <a:ext cx="6553579" cy="6252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налогового потенциала</a:t>
          </a:r>
          <a:endParaRPr lang="ru-RU" sz="1900" kern="1200" dirty="0"/>
        </a:p>
      </dsp:txBody>
      <dsp:txXfrm>
        <a:off x="460128" y="312440"/>
        <a:ext cx="6553579" cy="625205"/>
      </dsp:txXfrm>
    </dsp:sp>
    <dsp:sp modelId="{D0C5D387-6AAB-464E-8186-6BD2CC9FF117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C9B52-A562-4A6F-BEAA-04313D8D7390}">
      <dsp:nvSpPr>
        <dsp:cNvPr id="0" name=""/>
        <dsp:cNvSpPr/>
      </dsp:nvSpPr>
      <dsp:spPr>
        <a:xfrm>
          <a:off x="818573" y="1250411"/>
          <a:ext cx="6195135" cy="625205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на муниципальном уровне малого и среднего предпринимательства</a:t>
          </a:r>
          <a:endParaRPr lang="ru-RU" sz="1900" kern="1200" dirty="0"/>
        </a:p>
      </dsp:txBody>
      <dsp:txXfrm>
        <a:off x="818573" y="1250411"/>
        <a:ext cx="6195135" cy="625205"/>
      </dsp:txXfrm>
    </dsp:sp>
    <dsp:sp modelId="{AA97E70A-85B4-4015-9263-B80B665F7D7C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5D21B1-EE88-4A0B-B634-A53817CC3BE7}">
      <dsp:nvSpPr>
        <dsp:cNvPr id="0" name=""/>
        <dsp:cNvSpPr/>
      </dsp:nvSpPr>
      <dsp:spPr>
        <a:xfrm>
          <a:off x="818573" y="2188382"/>
          <a:ext cx="6195135" cy="625205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налогового администрирования</a:t>
          </a:r>
          <a:endParaRPr lang="ru-RU" sz="1900" kern="1200" dirty="0"/>
        </a:p>
      </dsp:txBody>
      <dsp:txXfrm>
        <a:off x="818573" y="2188382"/>
        <a:ext cx="6195135" cy="625205"/>
      </dsp:txXfrm>
    </dsp:sp>
    <dsp:sp modelId="{6752188C-C2E0-4A93-8431-4304C037DDC7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6D328-2C24-4202-BD95-D27B9D47DE3C}">
      <dsp:nvSpPr>
        <dsp:cNvPr id="0" name=""/>
        <dsp:cNvSpPr/>
      </dsp:nvSpPr>
      <dsp:spPr>
        <a:xfrm>
          <a:off x="460128" y="3126353"/>
          <a:ext cx="6553579" cy="62520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управления муниципальной собственностью</a:t>
          </a: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28" y="3126353"/>
        <a:ext cx="6553579" cy="625205"/>
      </dsp:txXfrm>
    </dsp:sp>
    <dsp:sp modelId="{522080C4-76AD-4D70-95E8-8D83BCE7842D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EBD66-A253-4276-8DD5-25ED822A960C}">
      <dsp:nvSpPr>
        <dsp:cNvPr id="0" name=""/>
        <dsp:cNvSpPr/>
      </dsp:nvSpPr>
      <dsp:spPr>
        <a:xfrm>
          <a:off x="0" y="0"/>
          <a:ext cx="4063999" cy="406399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29C5A-FFCE-4BE9-BC31-8A68F6509798}">
      <dsp:nvSpPr>
        <dsp:cNvPr id="0" name=""/>
        <dsp:cNvSpPr/>
      </dsp:nvSpPr>
      <dsp:spPr>
        <a:xfrm>
          <a:off x="2031999" y="0"/>
          <a:ext cx="5444720" cy="4063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устойчивости бюджетной системы района</a:t>
          </a:r>
          <a:endParaRPr lang="ru-RU" sz="1800" kern="1200" dirty="0"/>
        </a:p>
      </dsp:txBody>
      <dsp:txXfrm>
        <a:off x="2031999" y="0"/>
        <a:ext cx="5444720" cy="650240"/>
      </dsp:txXfrm>
    </dsp:sp>
    <dsp:sp modelId="{40BDF137-5733-46DA-97CA-9047B3FB3F0A}">
      <dsp:nvSpPr>
        <dsp:cNvPr id="0" name=""/>
        <dsp:cNvSpPr/>
      </dsp:nvSpPr>
      <dsp:spPr>
        <a:xfrm>
          <a:off x="426720" y="650240"/>
          <a:ext cx="3210559" cy="321055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382E3-0846-474F-9F53-1A2889C1A6D1}">
      <dsp:nvSpPr>
        <dsp:cNvPr id="0" name=""/>
        <dsp:cNvSpPr/>
      </dsp:nvSpPr>
      <dsp:spPr>
        <a:xfrm>
          <a:off x="2031999" y="650240"/>
          <a:ext cx="5444720" cy="32105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расходования бюджетных средств</a:t>
          </a:r>
          <a:endParaRPr lang="ru-RU" sz="1800" kern="1200" dirty="0"/>
        </a:p>
      </dsp:txBody>
      <dsp:txXfrm>
        <a:off x="2031999" y="650240"/>
        <a:ext cx="5444720" cy="650239"/>
      </dsp:txXfrm>
    </dsp:sp>
    <dsp:sp modelId="{ECAA5D52-C969-4631-8DB3-22C82FDD216F}">
      <dsp:nvSpPr>
        <dsp:cNvPr id="0" name=""/>
        <dsp:cNvSpPr/>
      </dsp:nvSpPr>
      <dsp:spPr>
        <a:xfrm>
          <a:off x="853439" y="1300479"/>
          <a:ext cx="2357120" cy="235712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914837-73E2-4619-8AA9-2D87241EC36A}">
      <dsp:nvSpPr>
        <dsp:cNvPr id="0" name=""/>
        <dsp:cNvSpPr/>
      </dsp:nvSpPr>
      <dsp:spPr>
        <a:xfrm>
          <a:off x="2031999" y="1300479"/>
          <a:ext cx="5444720" cy="23571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управления муниципальными финансами, финансового контроля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1999" y="1300479"/>
        <a:ext cx="5444720" cy="650240"/>
      </dsp:txXfrm>
    </dsp:sp>
    <dsp:sp modelId="{12FD73C6-C2BD-495A-9DB7-DD31170533D8}">
      <dsp:nvSpPr>
        <dsp:cNvPr id="0" name=""/>
        <dsp:cNvSpPr/>
      </dsp:nvSpPr>
      <dsp:spPr>
        <a:xfrm>
          <a:off x="1280160" y="1950720"/>
          <a:ext cx="1503679" cy="150367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2A73D-B527-4215-8F03-B490C08B851C}">
      <dsp:nvSpPr>
        <dsp:cNvPr id="0" name=""/>
        <dsp:cNvSpPr/>
      </dsp:nvSpPr>
      <dsp:spPr>
        <a:xfrm>
          <a:off x="2031999" y="1950720"/>
          <a:ext cx="5444720" cy="15036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принципов  открытости и прозрачности управления муниципальными финансами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1999" y="1950720"/>
        <a:ext cx="5444720" cy="650239"/>
      </dsp:txXfrm>
    </dsp:sp>
    <dsp:sp modelId="{37EF4CE0-240C-40C0-86F4-1982972FCE6A}">
      <dsp:nvSpPr>
        <dsp:cNvPr id="0" name=""/>
        <dsp:cNvSpPr/>
      </dsp:nvSpPr>
      <dsp:spPr>
        <a:xfrm>
          <a:off x="1706880" y="2600960"/>
          <a:ext cx="650239" cy="65023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44B43-BFE6-404A-985D-A14740B71DC4}">
      <dsp:nvSpPr>
        <dsp:cNvPr id="0" name=""/>
        <dsp:cNvSpPr/>
      </dsp:nvSpPr>
      <dsp:spPr>
        <a:xfrm>
          <a:off x="2031999" y="2600960"/>
          <a:ext cx="5444720" cy="6502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муниципального управления</a:t>
          </a:r>
          <a:endParaRPr lang="ru-RU" sz="1800" kern="1200" dirty="0"/>
        </a:p>
      </dsp:txBody>
      <dsp:txXfrm>
        <a:off x="2031999" y="2600960"/>
        <a:ext cx="5444720" cy="6502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4EA13-189D-44A7-9358-138365E649E9}">
      <dsp:nvSpPr>
        <dsp:cNvPr id="0" name=""/>
        <dsp:cNvSpPr/>
      </dsp:nvSpPr>
      <dsp:spPr>
        <a:xfrm>
          <a:off x="0" y="527347"/>
          <a:ext cx="4896543" cy="831600"/>
        </a:xfrm>
        <a:prstGeom prst="rect">
          <a:avLst/>
        </a:prstGeom>
        <a:solidFill>
          <a:srgbClr val="CCFF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59B76-BF9F-447C-9EA8-3B4EB9281804}">
      <dsp:nvSpPr>
        <dsp:cNvPr id="0" name=""/>
        <dsp:cNvSpPr/>
      </dsp:nvSpPr>
      <dsp:spPr>
        <a:xfrm>
          <a:off x="244827" y="40267"/>
          <a:ext cx="3427580" cy="974160"/>
        </a:xfrm>
        <a:prstGeom prst="roundRect">
          <a:avLst/>
        </a:prstGeom>
        <a:solidFill>
          <a:srgbClr val="CC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54" tIns="0" rIns="129554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Создание условий для бесперебойной работы пассажирского автобусного сообщения на территории Большемурашкинского муниципального района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92382" y="87822"/>
        <a:ext cx="3332470" cy="879050"/>
      </dsp:txXfrm>
    </dsp:sp>
    <dsp:sp modelId="{02F997C0-DF64-4724-AEC1-CA7D3C64E2A9}">
      <dsp:nvSpPr>
        <dsp:cNvPr id="0" name=""/>
        <dsp:cNvSpPr/>
      </dsp:nvSpPr>
      <dsp:spPr>
        <a:xfrm>
          <a:off x="0" y="2024228"/>
          <a:ext cx="4896543" cy="831600"/>
        </a:xfrm>
        <a:prstGeom prst="rect">
          <a:avLst/>
        </a:prstGeom>
        <a:solidFill>
          <a:srgbClr val="CCFF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5C7AD-F147-4110-AF3C-C59B1C4A09A6}">
      <dsp:nvSpPr>
        <dsp:cNvPr id="0" name=""/>
        <dsp:cNvSpPr/>
      </dsp:nvSpPr>
      <dsp:spPr>
        <a:xfrm>
          <a:off x="244827" y="1537148"/>
          <a:ext cx="3427580" cy="974160"/>
        </a:xfrm>
        <a:prstGeom prst="roundRect">
          <a:avLst/>
        </a:prstGeom>
        <a:solidFill>
          <a:srgbClr val="CC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54" tIns="0" rIns="129554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Экономия бюджетных средств в рамках достижения намеченной цели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92382" y="1584703"/>
        <a:ext cx="3332470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0.864</cdr:y>
    </cdr:from>
    <cdr:to>
      <cdr:x>1</cdr:x>
      <cdr:y>0.98705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4106197"/>
          <a:ext cx="8121407" cy="584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600" b="1" dirty="0" smtClean="0">
            <a:solidFill>
              <a:srgbClr val="9933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b="1" dirty="0" smtClean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расходов </a:t>
          </a:r>
          <a:r>
            <a:rPr lang="ru-RU" sz="1600" b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местного бюджета </a:t>
          </a:r>
          <a:r>
            <a:rPr lang="ru-RU" sz="1600" b="1" dirty="0" smtClean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</a:t>
          </a:r>
          <a:r>
            <a:rPr lang="ru-RU" sz="1600" b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ru-RU" sz="1600" b="1" dirty="0" smtClean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жителя </a:t>
          </a:r>
          <a:r>
            <a:rPr lang="ru-RU" sz="1600" b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</a:t>
          </a:r>
          <a:r>
            <a:rPr lang="ru-RU" sz="1600" b="1" dirty="0" smtClean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2014-2016 годы (тыс. руб.)</a:t>
          </a:r>
          <a:endParaRPr lang="ru-RU" sz="1600" b="1" dirty="0">
            <a:solidFill>
              <a:srgbClr val="9933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D0B53-DC3E-47AA-B915-853B63419934}" type="datetimeFigureOut">
              <a:rPr lang="ru-RU" smtClean="0"/>
              <a:t>09.01.2017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6F0F6-5593-41F2-B141-37A1B31BEF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9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24690B-CD3A-419E-A42C-AFEA581D0FF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F443-C775-4689-8ADF-C51F5835CCFE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24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8DD48-EC83-4DC0-BAA2-C2945FD6D893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92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F7AC4-C6E8-4F9B-93ED-411FEB190569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34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871-F38C-42A9-8EE8-A6DECFEE6E14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76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7691-8A81-4486-A772-70985E752D79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72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C082-29ED-46AF-9F91-CABB3F2DAB76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81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5308-552A-4F8A-A284-4FD613730D3E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26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BD48-5AC3-488C-9495-5E760DD68F23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60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17C2-BC19-438C-94B8-802F1BCF8DC2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68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7DB92-DFA2-4BFF-B15B-0554DE32C349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37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F6B0-CAE6-4E36-A436-B85D0E92EB54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31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B705-E980-4293-A6E2-B8CD6AB8907C}" type="datetime1">
              <a:rPr lang="ru-RU" smtClean="0"/>
              <a:t>09.01.2017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F6A53-3CAA-4B6E-8049-A0505713C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6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raifobmr@mts-nn.ru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Финансовое управление\DSCN0792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6" y="188640"/>
            <a:ext cx="8676456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08" y="188640"/>
            <a:ext cx="1552792" cy="1295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4077072"/>
            <a:ext cx="741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Большемурашкинский муниципальный район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24971" y="2708920"/>
            <a:ext cx="672754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Бюджет для граждан</a:t>
            </a:r>
          </a:p>
          <a:p>
            <a:pPr algn="ctr"/>
            <a:endParaRPr lang="ru-RU" sz="16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8013" y="5267564"/>
            <a:ext cx="5412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проекту решения Земского собрания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Большемурашкинского муниципального района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районном бюджете на 2016 год» </a:t>
            </a:r>
          </a:p>
        </p:txBody>
      </p:sp>
    </p:spTree>
    <p:extLst>
      <p:ext uri="{BB962C8B-B14F-4D97-AF65-F5344CB8AC3E}">
        <p14:creationId xmlns:p14="http://schemas.microsoft.com/office/powerpoint/2010/main" val="225522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27585" y="413048"/>
            <a:ext cx="7488832" cy="1071736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на основании которых составляется проект муниципального бюджета на 2016 год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95740" y="1628800"/>
            <a:ext cx="6624736" cy="720080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послание Президента Российской Федерации Федеральному собранию Российской Федерации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13476" y="3717032"/>
            <a:ext cx="6624736" cy="57606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муниципального района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00931" y="2423375"/>
            <a:ext cx="6624736" cy="57606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социально-экономического развития района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00931" y="5085184"/>
            <a:ext cx="6624736" cy="864096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Большемурашкинского муниципального района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10</a:t>
            </a:fld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13476" y="3068960"/>
            <a:ext cx="6624736" cy="57606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муниципального района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00931" y="4391522"/>
            <a:ext cx="6624736" cy="57606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исполнения районного бюджета за 2014 год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8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331640" y="1207553"/>
            <a:ext cx="6095999" cy="4680520"/>
            <a:chOff x="1259632" y="1628800"/>
            <a:chExt cx="6095999" cy="4064000"/>
          </a:xfrm>
        </p:grpSpPr>
        <p:sp>
          <p:nvSpPr>
            <p:cNvPr id="4" name="Полилиния 3"/>
            <p:cNvSpPr/>
            <p:nvPr/>
          </p:nvSpPr>
          <p:spPr>
            <a:xfrm>
              <a:off x="1259632" y="1628800"/>
              <a:ext cx="4693920" cy="731520"/>
            </a:xfrm>
            <a:custGeom>
              <a:avLst/>
              <a:gdLst>
                <a:gd name="connsiteX0" fmla="*/ 0 w 4693920"/>
                <a:gd name="connsiteY0" fmla="*/ 73152 h 731520"/>
                <a:gd name="connsiteX1" fmla="*/ 73152 w 4693920"/>
                <a:gd name="connsiteY1" fmla="*/ 0 h 731520"/>
                <a:gd name="connsiteX2" fmla="*/ 4620768 w 4693920"/>
                <a:gd name="connsiteY2" fmla="*/ 0 h 731520"/>
                <a:gd name="connsiteX3" fmla="*/ 4693920 w 4693920"/>
                <a:gd name="connsiteY3" fmla="*/ 73152 h 731520"/>
                <a:gd name="connsiteX4" fmla="*/ 4693920 w 4693920"/>
                <a:gd name="connsiteY4" fmla="*/ 658368 h 731520"/>
                <a:gd name="connsiteX5" fmla="*/ 4620768 w 4693920"/>
                <a:gd name="connsiteY5" fmla="*/ 731520 h 731520"/>
                <a:gd name="connsiteX6" fmla="*/ 73152 w 4693920"/>
                <a:gd name="connsiteY6" fmla="*/ 731520 h 731520"/>
                <a:gd name="connsiteX7" fmla="*/ 0 w 4693920"/>
                <a:gd name="connsiteY7" fmla="*/ 658368 h 731520"/>
                <a:gd name="connsiteX8" fmla="*/ 0 w 4693920"/>
                <a:gd name="connsiteY8" fmla="*/ 73152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920" h="731520">
                  <a:moveTo>
                    <a:pt x="0" y="73152"/>
                  </a:moveTo>
                  <a:cubicBezTo>
                    <a:pt x="0" y="32751"/>
                    <a:pt x="32751" y="0"/>
                    <a:pt x="73152" y="0"/>
                  </a:cubicBezTo>
                  <a:lnTo>
                    <a:pt x="4620768" y="0"/>
                  </a:lnTo>
                  <a:cubicBezTo>
                    <a:pt x="4661169" y="0"/>
                    <a:pt x="4693920" y="32751"/>
                    <a:pt x="4693920" y="73152"/>
                  </a:cubicBezTo>
                  <a:lnTo>
                    <a:pt x="4693920" y="658368"/>
                  </a:lnTo>
                  <a:cubicBezTo>
                    <a:pt x="4693920" y="698769"/>
                    <a:pt x="4661169" y="731520"/>
                    <a:pt x="4620768" y="731520"/>
                  </a:cubicBezTo>
                  <a:lnTo>
                    <a:pt x="73152" y="731520"/>
                  </a:lnTo>
                  <a:cubicBezTo>
                    <a:pt x="32751" y="731520"/>
                    <a:pt x="0" y="698769"/>
                    <a:pt x="0" y="658368"/>
                  </a:cubicBezTo>
                  <a:lnTo>
                    <a:pt x="0" y="73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815" tIns="93815" rIns="925919" bIns="9381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проекта бюджета</a:t>
              </a:r>
              <a:endParaRPr lang="ru-RU" sz="19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610152" y="2461920"/>
              <a:ext cx="4693920" cy="731520"/>
            </a:xfrm>
            <a:custGeom>
              <a:avLst/>
              <a:gdLst>
                <a:gd name="connsiteX0" fmla="*/ 0 w 4693920"/>
                <a:gd name="connsiteY0" fmla="*/ 73152 h 731520"/>
                <a:gd name="connsiteX1" fmla="*/ 73152 w 4693920"/>
                <a:gd name="connsiteY1" fmla="*/ 0 h 731520"/>
                <a:gd name="connsiteX2" fmla="*/ 4620768 w 4693920"/>
                <a:gd name="connsiteY2" fmla="*/ 0 h 731520"/>
                <a:gd name="connsiteX3" fmla="*/ 4693920 w 4693920"/>
                <a:gd name="connsiteY3" fmla="*/ 73152 h 731520"/>
                <a:gd name="connsiteX4" fmla="*/ 4693920 w 4693920"/>
                <a:gd name="connsiteY4" fmla="*/ 658368 h 731520"/>
                <a:gd name="connsiteX5" fmla="*/ 4620768 w 4693920"/>
                <a:gd name="connsiteY5" fmla="*/ 731520 h 731520"/>
                <a:gd name="connsiteX6" fmla="*/ 73152 w 4693920"/>
                <a:gd name="connsiteY6" fmla="*/ 731520 h 731520"/>
                <a:gd name="connsiteX7" fmla="*/ 0 w 4693920"/>
                <a:gd name="connsiteY7" fmla="*/ 658368 h 731520"/>
                <a:gd name="connsiteX8" fmla="*/ 0 w 4693920"/>
                <a:gd name="connsiteY8" fmla="*/ 73152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920" h="731520">
                  <a:moveTo>
                    <a:pt x="0" y="73152"/>
                  </a:moveTo>
                  <a:cubicBezTo>
                    <a:pt x="0" y="32751"/>
                    <a:pt x="32751" y="0"/>
                    <a:pt x="73152" y="0"/>
                  </a:cubicBezTo>
                  <a:lnTo>
                    <a:pt x="4620768" y="0"/>
                  </a:lnTo>
                  <a:cubicBezTo>
                    <a:pt x="4661169" y="0"/>
                    <a:pt x="4693920" y="32751"/>
                    <a:pt x="4693920" y="73152"/>
                  </a:cubicBezTo>
                  <a:lnTo>
                    <a:pt x="4693920" y="658368"/>
                  </a:lnTo>
                  <a:cubicBezTo>
                    <a:pt x="4693920" y="698769"/>
                    <a:pt x="4661169" y="731520"/>
                    <a:pt x="4620768" y="731520"/>
                  </a:cubicBezTo>
                  <a:lnTo>
                    <a:pt x="73152" y="731520"/>
                  </a:lnTo>
                  <a:cubicBezTo>
                    <a:pt x="32751" y="731520"/>
                    <a:pt x="0" y="698769"/>
                    <a:pt x="0" y="658368"/>
                  </a:cubicBezTo>
                  <a:lnTo>
                    <a:pt x="0" y="73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0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815" tIns="93815" rIns="919823" bIns="93816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проекта бюджета</a:t>
              </a:r>
              <a:endParaRPr lang="ru-RU" sz="19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960671" y="3295040"/>
              <a:ext cx="4693920" cy="731520"/>
            </a:xfrm>
            <a:custGeom>
              <a:avLst/>
              <a:gdLst>
                <a:gd name="connsiteX0" fmla="*/ 0 w 4693920"/>
                <a:gd name="connsiteY0" fmla="*/ 73152 h 731520"/>
                <a:gd name="connsiteX1" fmla="*/ 73152 w 4693920"/>
                <a:gd name="connsiteY1" fmla="*/ 0 h 731520"/>
                <a:gd name="connsiteX2" fmla="*/ 4620768 w 4693920"/>
                <a:gd name="connsiteY2" fmla="*/ 0 h 731520"/>
                <a:gd name="connsiteX3" fmla="*/ 4693920 w 4693920"/>
                <a:gd name="connsiteY3" fmla="*/ 73152 h 731520"/>
                <a:gd name="connsiteX4" fmla="*/ 4693920 w 4693920"/>
                <a:gd name="connsiteY4" fmla="*/ 658368 h 731520"/>
                <a:gd name="connsiteX5" fmla="*/ 4620768 w 4693920"/>
                <a:gd name="connsiteY5" fmla="*/ 731520 h 731520"/>
                <a:gd name="connsiteX6" fmla="*/ 73152 w 4693920"/>
                <a:gd name="connsiteY6" fmla="*/ 731520 h 731520"/>
                <a:gd name="connsiteX7" fmla="*/ 0 w 4693920"/>
                <a:gd name="connsiteY7" fmla="*/ 658368 h 731520"/>
                <a:gd name="connsiteX8" fmla="*/ 0 w 4693920"/>
                <a:gd name="connsiteY8" fmla="*/ 73152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920" h="731520">
                  <a:moveTo>
                    <a:pt x="0" y="73152"/>
                  </a:moveTo>
                  <a:cubicBezTo>
                    <a:pt x="0" y="32751"/>
                    <a:pt x="32751" y="0"/>
                    <a:pt x="73152" y="0"/>
                  </a:cubicBezTo>
                  <a:lnTo>
                    <a:pt x="4620768" y="0"/>
                  </a:lnTo>
                  <a:cubicBezTo>
                    <a:pt x="4661169" y="0"/>
                    <a:pt x="4693920" y="32751"/>
                    <a:pt x="4693920" y="73152"/>
                  </a:cubicBezTo>
                  <a:lnTo>
                    <a:pt x="4693920" y="658368"/>
                  </a:lnTo>
                  <a:cubicBezTo>
                    <a:pt x="4693920" y="698769"/>
                    <a:pt x="4661169" y="731520"/>
                    <a:pt x="4620768" y="731520"/>
                  </a:cubicBezTo>
                  <a:lnTo>
                    <a:pt x="73152" y="731520"/>
                  </a:lnTo>
                  <a:cubicBezTo>
                    <a:pt x="32751" y="731520"/>
                    <a:pt x="0" y="698769"/>
                    <a:pt x="0" y="658368"/>
                  </a:cubicBezTo>
                  <a:lnTo>
                    <a:pt x="0" y="73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815" tIns="93815" rIns="919823" bIns="93816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Утверждение бюджета</a:t>
              </a:r>
              <a:endParaRPr lang="ru-RU" sz="19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2311191" y="4128160"/>
              <a:ext cx="4693920" cy="731520"/>
            </a:xfrm>
            <a:custGeom>
              <a:avLst/>
              <a:gdLst>
                <a:gd name="connsiteX0" fmla="*/ 0 w 4693920"/>
                <a:gd name="connsiteY0" fmla="*/ 73152 h 731520"/>
                <a:gd name="connsiteX1" fmla="*/ 73152 w 4693920"/>
                <a:gd name="connsiteY1" fmla="*/ 0 h 731520"/>
                <a:gd name="connsiteX2" fmla="*/ 4620768 w 4693920"/>
                <a:gd name="connsiteY2" fmla="*/ 0 h 731520"/>
                <a:gd name="connsiteX3" fmla="*/ 4693920 w 4693920"/>
                <a:gd name="connsiteY3" fmla="*/ 73152 h 731520"/>
                <a:gd name="connsiteX4" fmla="*/ 4693920 w 4693920"/>
                <a:gd name="connsiteY4" fmla="*/ 658368 h 731520"/>
                <a:gd name="connsiteX5" fmla="*/ 4620768 w 4693920"/>
                <a:gd name="connsiteY5" fmla="*/ 731520 h 731520"/>
                <a:gd name="connsiteX6" fmla="*/ 73152 w 4693920"/>
                <a:gd name="connsiteY6" fmla="*/ 731520 h 731520"/>
                <a:gd name="connsiteX7" fmla="*/ 0 w 4693920"/>
                <a:gd name="connsiteY7" fmla="*/ 658368 h 731520"/>
                <a:gd name="connsiteX8" fmla="*/ 0 w 4693920"/>
                <a:gd name="connsiteY8" fmla="*/ 73152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920" h="731520">
                  <a:moveTo>
                    <a:pt x="0" y="73152"/>
                  </a:moveTo>
                  <a:cubicBezTo>
                    <a:pt x="0" y="32751"/>
                    <a:pt x="32751" y="0"/>
                    <a:pt x="73152" y="0"/>
                  </a:cubicBezTo>
                  <a:lnTo>
                    <a:pt x="4620768" y="0"/>
                  </a:lnTo>
                  <a:cubicBezTo>
                    <a:pt x="4661169" y="0"/>
                    <a:pt x="4693920" y="32751"/>
                    <a:pt x="4693920" y="73152"/>
                  </a:cubicBezTo>
                  <a:lnTo>
                    <a:pt x="4693920" y="658368"/>
                  </a:lnTo>
                  <a:cubicBezTo>
                    <a:pt x="4693920" y="698769"/>
                    <a:pt x="4661169" y="731520"/>
                    <a:pt x="4620768" y="731520"/>
                  </a:cubicBezTo>
                  <a:lnTo>
                    <a:pt x="73152" y="731520"/>
                  </a:lnTo>
                  <a:cubicBezTo>
                    <a:pt x="32751" y="731520"/>
                    <a:pt x="0" y="698769"/>
                    <a:pt x="0" y="658368"/>
                  </a:cubicBezTo>
                  <a:lnTo>
                    <a:pt x="0" y="73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450407"/>
                <a:satOff val="29858"/>
                <a:lumOff val="6471"/>
                <a:alphaOff val="0"/>
              </a:schemeClr>
            </a:fillRef>
            <a:effectRef idx="0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815" tIns="93815" rIns="919823" bIns="93816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Исполнение бюджета </a:t>
              </a:r>
              <a:endParaRPr lang="ru-RU" sz="19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2661711" y="4961280"/>
              <a:ext cx="4693920" cy="731520"/>
            </a:xfrm>
            <a:custGeom>
              <a:avLst/>
              <a:gdLst>
                <a:gd name="connsiteX0" fmla="*/ 0 w 4693920"/>
                <a:gd name="connsiteY0" fmla="*/ 73152 h 731520"/>
                <a:gd name="connsiteX1" fmla="*/ 73152 w 4693920"/>
                <a:gd name="connsiteY1" fmla="*/ 0 h 731520"/>
                <a:gd name="connsiteX2" fmla="*/ 4620768 w 4693920"/>
                <a:gd name="connsiteY2" fmla="*/ 0 h 731520"/>
                <a:gd name="connsiteX3" fmla="*/ 4693920 w 4693920"/>
                <a:gd name="connsiteY3" fmla="*/ 73152 h 731520"/>
                <a:gd name="connsiteX4" fmla="*/ 4693920 w 4693920"/>
                <a:gd name="connsiteY4" fmla="*/ 658368 h 731520"/>
                <a:gd name="connsiteX5" fmla="*/ 4620768 w 4693920"/>
                <a:gd name="connsiteY5" fmla="*/ 731520 h 731520"/>
                <a:gd name="connsiteX6" fmla="*/ 73152 w 4693920"/>
                <a:gd name="connsiteY6" fmla="*/ 731520 h 731520"/>
                <a:gd name="connsiteX7" fmla="*/ 0 w 4693920"/>
                <a:gd name="connsiteY7" fmla="*/ 658368 h 731520"/>
                <a:gd name="connsiteX8" fmla="*/ 0 w 4693920"/>
                <a:gd name="connsiteY8" fmla="*/ 73152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3920" h="731520">
                  <a:moveTo>
                    <a:pt x="0" y="73152"/>
                  </a:moveTo>
                  <a:cubicBezTo>
                    <a:pt x="0" y="32751"/>
                    <a:pt x="32751" y="0"/>
                    <a:pt x="73152" y="0"/>
                  </a:cubicBezTo>
                  <a:lnTo>
                    <a:pt x="4620768" y="0"/>
                  </a:lnTo>
                  <a:cubicBezTo>
                    <a:pt x="4661169" y="0"/>
                    <a:pt x="4693920" y="32751"/>
                    <a:pt x="4693920" y="73152"/>
                  </a:cubicBezTo>
                  <a:lnTo>
                    <a:pt x="4693920" y="658368"/>
                  </a:lnTo>
                  <a:cubicBezTo>
                    <a:pt x="4693920" y="698769"/>
                    <a:pt x="4661169" y="731520"/>
                    <a:pt x="4620768" y="731520"/>
                  </a:cubicBezTo>
                  <a:lnTo>
                    <a:pt x="73152" y="731520"/>
                  </a:lnTo>
                  <a:cubicBezTo>
                    <a:pt x="32751" y="731520"/>
                    <a:pt x="0" y="698769"/>
                    <a:pt x="0" y="658368"/>
                  </a:cubicBezTo>
                  <a:lnTo>
                    <a:pt x="0" y="73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815" tIns="93815" rIns="919823" bIns="93816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и утверждение отчета об исполнении бюджета</a:t>
              </a:r>
              <a:endParaRPr lang="ru-RU" sz="19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478064" y="2163215"/>
              <a:ext cx="475488" cy="475488"/>
            </a:xfrm>
            <a:custGeom>
              <a:avLst/>
              <a:gdLst>
                <a:gd name="connsiteX0" fmla="*/ 0 w 475488"/>
                <a:gd name="connsiteY0" fmla="*/ 261518 h 475488"/>
                <a:gd name="connsiteX1" fmla="*/ 106985 w 475488"/>
                <a:gd name="connsiteY1" fmla="*/ 261518 h 475488"/>
                <a:gd name="connsiteX2" fmla="*/ 106985 w 475488"/>
                <a:gd name="connsiteY2" fmla="*/ 0 h 475488"/>
                <a:gd name="connsiteX3" fmla="*/ 368503 w 475488"/>
                <a:gd name="connsiteY3" fmla="*/ 0 h 475488"/>
                <a:gd name="connsiteX4" fmla="*/ 368503 w 475488"/>
                <a:gd name="connsiteY4" fmla="*/ 261518 h 475488"/>
                <a:gd name="connsiteX5" fmla="*/ 475488 w 475488"/>
                <a:gd name="connsiteY5" fmla="*/ 261518 h 475488"/>
                <a:gd name="connsiteX6" fmla="*/ 237744 w 475488"/>
                <a:gd name="connsiteY6" fmla="*/ 475488 h 475488"/>
                <a:gd name="connsiteX7" fmla="*/ 0 w 475488"/>
                <a:gd name="connsiteY7" fmla="*/ 261518 h 47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488" h="475488">
                  <a:moveTo>
                    <a:pt x="0" y="261518"/>
                  </a:moveTo>
                  <a:lnTo>
                    <a:pt x="106985" y="261518"/>
                  </a:lnTo>
                  <a:lnTo>
                    <a:pt x="106985" y="0"/>
                  </a:lnTo>
                  <a:lnTo>
                    <a:pt x="368503" y="0"/>
                  </a:lnTo>
                  <a:lnTo>
                    <a:pt x="368503" y="261518"/>
                  </a:lnTo>
                  <a:lnTo>
                    <a:pt x="475488" y="261518"/>
                  </a:lnTo>
                  <a:lnTo>
                    <a:pt x="237744" y="475488"/>
                  </a:lnTo>
                  <a:lnTo>
                    <a:pt x="0" y="261518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655" tIns="26670" rIns="133655" bIns="144353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kern="12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828584" y="2996336"/>
              <a:ext cx="475488" cy="475488"/>
            </a:xfrm>
            <a:custGeom>
              <a:avLst/>
              <a:gdLst>
                <a:gd name="connsiteX0" fmla="*/ 0 w 475488"/>
                <a:gd name="connsiteY0" fmla="*/ 261518 h 475488"/>
                <a:gd name="connsiteX1" fmla="*/ 106985 w 475488"/>
                <a:gd name="connsiteY1" fmla="*/ 261518 h 475488"/>
                <a:gd name="connsiteX2" fmla="*/ 106985 w 475488"/>
                <a:gd name="connsiteY2" fmla="*/ 0 h 475488"/>
                <a:gd name="connsiteX3" fmla="*/ 368503 w 475488"/>
                <a:gd name="connsiteY3" fmla="*/ 0 h 475488"/>
                <a:gd name="connsiteX4" fmla="*/ 368503 w 475488"/>
                <a:gd name="connsiteY4" fmla="*/ 261518 h 475488"/>
                <a:gd name="connsiteX5" fmla="*/ 475488 w 475488"/>
                <a:gd name="connsiteY5" fmla="*/ 261518 h 475488"/>
                <a:gd name="connsiteX6" fmla="*/ 237744 w 475488"/>
                <a:gd name="connsiteY6" fmla="*/ 475488 h 475488"/>
                <a:gd name="connsiteX7" fmla="*/ 0 w 475488"/>
                <a:gd name="connsiteY7" fmla="*/ 261518 h 47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488" h="475488">
                  <a:moveTo>
                    <a:pt x="0" y="261518"/>
                  </a:moveTo>
                  <a:lnTo>
                    <a:pt x="106985" y="261518"/>
                  </a:lnTo>
                  <a:lnTo>
                    <a:pt x="106985" y="0"/>
                  </a:lnTo>
                  <a:lnTo>
                    <a:pt x="368503" y="0"/>
                  </a:lnTo>
                  <a:lnTo>
                    <a:pt x="368503" y="261518"/>
                  </a:lnTo>
                  <a:lnTo>
                    <a:pt x="475488" y="261518"/>
                  </a:lnTo>
                  <a:lnTo>
                    <a:pt x="237744" y="475488"/>
                  </a:lnTo>
                  <a:lnTo>
                    <a:pt x="0" y="261518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-3580161"/>
                <a:satOff val="16084"/>
                <a:lumOff val="110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580161"/>
                <a:satOff val="16084"/>
                <a:lumOff val="110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655" tIns="26670" rIns="133655" bIns="144353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kern="120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179104" y="3817263"/>
              <a:ext cx="475488" cy="475488"/>
            </a:xfrm>
            <a:custGeom>
              <a:avLst/>
              <a:gdLst>
                <a:gd name="connsiteX0" fmla="*/ 0 w 475488"/>
                <a:gd name="connsiteY0" fmla="*/ 261518 h 475488"/>
                <a:gd name="connsiteX1" fmla="*/ 106985 w 475488"/>
                <a:gd name="connsiteY1" fmla="*/ 261518 h 475488"/>
                <a:gd name="connsiteX2" fmla="*/ 106985 w 475488"/>
                <a:gd name="connsiteY2" fmla="*/ 0 h 475488"/>
                <a:gd name="connsiteX3" fmla="*/ 368503 w 475488"/>
                <a:gd name="connsiteY3" fmla="*/ 0 h 475488"/>
                <a:gd name="connsiteX4" fmla="*/ 368503 w 475488"/>
                <a:gd name="connsiteY4" fmla="*/ 261518 h 475488"/>
                <a:gd name="connsiteX5" fmla="*/ 475488 w 475488"/>
                <a:gd name="connsiteY5" fmla="*/ 261518 h 475488"/>
                <a:gd name="connsiteX6" fmla="*/ 237744 w 475488"/>
                <a:gd name="connsiteY6" fmla="*/ 475488 h 475488"/>
                <a:gd name="connsiteX7" fmla="*/ 0 w 475488"/>
                <a:gd name="connsiteY7" fmla="*/ 261518 h 47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488" h="475488">
                  <a:moveTo>
                    <a:pt x="0" y="261518"/>
                  </a:moveTo>
                  <a:lnTo>
                    <a:pt x="106985" y="261518"/>
                  </a:lnTo>
                  <a:lnTo>
                    <a:pt x="106985" y="0"/>
                  </a:lnTo>
                  <a:lnTo>
                    <a:pt x="368503" y="0"/>
                  </a:lnTo>
                  <a:lnTo>
                    <a:pt x="368503" y="261518"/>
                  </a:lnTo>
                  <a:lnTo>
                    <a:pt x="475488" y="261518"/>
                  </a:lnTo>
                  <a:lnTo>
                    <a:pt x="237744" y="475488"/>
                  </a:lnTo>
                  <a:lnTo>
                    <a:pt x="0" y="261518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-7160321"/>
                <a:satOff val="32169"/>
                <a:lumOff val="2211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160321"/>
                <a:satOff val="32169"/>
                <a:lumOff val="221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655" tIns="26670" rIns="133655" bIns="144353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kern="12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529624" y="4658512"/>
              <a:ext cx="475488" cy="475488"/>
            </a:xfrm>
            <a:custGeom>
              <a:avLst/>
              <a:gdLst>
                <a:gd name="connsiteX0" fmla="*/ 0 w 475488"/>
                <a:gd name="connsiteY0" fmla="*/ 261518 h 475488"/>
                <a:gd name="connsiteX1" fmla="*/ 106985 w 475488"/>
                <a:gd name="connsiteY1" fmla="*/ 261518 h 475488"/>
                <a:gd name="connsiteX2" fmla="*/ 106985 w 475488"/>
                <a:gd name="connsiteY2" fmla="*/ 0 h 475488"/>
                <a:gd name="connsiteX3" fmla="*/ 368503 w 475488"/>
                <a:gd name="connsiteY3" fmla="*/ 0 h 475488"/>
                <a:gd name="connsiteX4" fmla="*/ 368503 w 475488"/>
                <a:gd name="connsiteY4" fmla="*/ 261518 h 475488"/>
                <a:gd name="connsiteX5" fmla="*/ 475488 w 475488"/>
                <a:gd name="connsiteY5" fmla="*/ 261518 h 475488"/>
                <a:gd name="connsiteX6" fmla="*/ 237744 w 475488"/>
                <a:gd name="connsiteY6" fmla="*/ 475488 h 475488"/>
                <a:gd name="connsiteX7" fmla="*/ 0 w 475488"/>
                <a:gd name="connsiteY7" fmla="*/ 261518 h 47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488" h="475488">
                  <a:moveTo>
                    <a:pt x="0" y="261518"/>
                  </a:moveTo>
                  <a:lnTo>
                    <a:pt x="106985" y="261518"/>
                  </a:lnTo>
                  <a:lnTo>
                    <a:pt x="106985" y="0"/>
                  </a:lnTo>
                  <a:lnTo>
                    <a:pt x="368503" y="0"/>
                  </a:lnTo>
                  <a:lnTo>
                    <a:pt x="368503" y="261518"/>
                  </a:lnTo>
                  <a:lnTo>
                    <a:pt x="475488" y="261518"/>
                  </a:lnTo>
                  <a:lnTo>
                    <a:pt x="237744" y="475488"/>
                  </a:lnTo>
                  <a:lnTo>
                    <a:pt x="0" y="261518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655" tIns="26670" rIns="133655" bIns="144353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kern="1200"/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815473" y="260648"/>
            <a:ext cx="7560840" cy="504056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бюджетного процесса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7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15473" y="260648"/>
            <a:ext cx="7560840" cy="720080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2014 год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8" y="1844824"/>
            <a:ext cx="3040538" cy="324036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605366" y="1523062"/>
            <a:ext cx="5240382" cy="64352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– 658 кв. км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93394" y="2420888"/>
            <a:ext cx="5240382" cy="576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10 263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4697" y="3212976"/>
            <a:ext cx="5260242" cy="64807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Объем отгруженной </a:t>
            </a:r>
            <a:r>
              <a:rPr lang="ru-RU" dirty="0" smtClean="0">
                <a:solidFill>
                  <a:schemeClr val="tx1"/>
                </a:solidFill>
              </a:rPr>
              <a:t>продукции, работ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smtClean="0">
                <a:solidFill>
                  <a:schemeClr val="tx1"/>
                </a:solidFill>
              </a:rPr>
              <a:t>услуг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629,96 млн. руб.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63888" y="4869160"/>
            <a:ext cx="5216834" cy="64807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16 308,10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85506" y="4077072"/>
            <a:ext cx="5260242" cy="5760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– 489,83 млн. руб.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12</a:t>
            </a:fld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13312" y="5733256"/>
            <a:ext cx="5216834" cy="64807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 в действующих ценах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128,8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15473" y="260648"/>
            <a:ext cx="7560840" cy="720080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прогнозных показателей социально-экономического развития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7649606"/>
              </p:ext>
            </p:extLst>
          </p:nvPr>
        </p:nvGraphicFramePr>
        <p:xfrm>
          <a:off x="815473" y="1124744"/>
          <a:ext cx="3180463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98835174"/>
              </p:ext>
            </p:extLst>
          </p:nvPr>
        </p:nvGraphicFramePr>
        <p:xfrm>
          <a:off x="5004048" y="1124744"/>
          <a:ext cx="3180463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6537039"/>
              </p:ext>
            </p:extLst>
          </p:nvPr>
        </p:nvGraphicFramePr>
        <p:xfrm>
          <a:off x="899592" y="3789040"/>
          <a:ext cx="309634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25620512"/>
              </p:ext>
            </p:extLst>
          </p:nvPr>
        </p:nvGraphicFramePr>
        <p:xfrm>
          <a:off x="5148064" y="3861048"/>
          <a:ext cx="3108455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77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15473" y="260648"/>
            <a:ext cx="7560840" cy="576064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3968" y="1412776"/>
            <a:ext cx="43803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Публичные слушания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участия населения в осуществлении местного самоуправления. Публичные слушания организуются и проводятся с целью выявления мнения населения по проекту бюджета района на очередной финансовый год и плановый период.</a:t>
            </a:r>
          </a:p>
          <a:p>
            <a:pPr algn="just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вправе высказать свое мнение, представить материалы для обоснования своего мнения, представить письменные предложения и замечания для включения их в протокол публичных слушаний.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Результат публичных слушаний – заключение, в котором отражаются выраженные позиции жителей Большемурашкинского муниципального района и рекомендации, сформулированные по результатам публичных слушаний. Заключение о результатах публичных слушаний подлежит опубликованию.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3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15473" y="260648"/>
            <a:ext cx="7560840" cy="576064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бюджета, 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4" y="990179"/>
            <a:ext cx="8928991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77037908"/>
              </p:ext>
            </p:extLst>
          </p:nvPr>
        </p:nvGraphicFramePr>
        <p:xfrm>
          <a:off x="179512" y="1916832"/>
          <a:ext cx="3600400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Лента лицом вверх 6"/>
          <p:cNvSpPr/>
          <p:nvPr/>
        </p:nvSpPr>
        <p:spPr>
          <a:xfrm>
            <a:off x="3976344" y="1196752"/>
            <a:ext cx="1440160" cy="632788"/>
          </a:xfrm>
          <a:prstGeom prst="ribbon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5796136" y="1196752"/>
            <a:ext cx="1368152" cy="632788"/>
          </a:xfrm>
          <a:prstGeom prst="ribbon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</a:p>
        </p:txBody>
      </p:sp>
      <p:sp>
        <p:nvSpPr>
          <p:cNvPr id="9" name="Лента лицом вверх 8"/>
          <p:cNvSpPr/>
          <p:nvPr/>
        </p:nvSpPr>
        <p:spPr>
          <a:xfrm>
            <a:off x="7524327" y="1196752"/>
            <a:ext cx="1404257" cy="632788"/>
          </a:xfrm>
          <a:prstGeom prst="ribbon2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4239224" y="2314600"/>
            <a:ext cx="914400" cy="578368"/>
          </a:xfrm>
          <a:prstGeom prst="flowChartMagneticDisk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400 176,9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магнитный диск 10"/>
          <p:cNvSpPr/>
          <p:nvPr/>
        </p:nvSpPr>
        <p:spPr>
          <a:xfrm>
            <a:off x="6023012" y="2420888"/>
            <a:ext cx="914400" cy="472080"/>
          </a:xfrm>
          <a:prstGeom prst="flowChartMagneticDisk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330 350,2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7715301" y="2420888"/>
            <a:ext cx="914400" cy="472080"/>
          </a:xfrm>
          <a:prstGeom prst="flowChartMagneticDisk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303 951,7</a:t>
            </a:r>
          </a:p>
        </p:txBody>
      </p:sp>
      <p:sp>
        <p:nvSpPr>
          <p:cNvPr id="13" name="Блок-схема: магнитный диск 12"/>
          <p:cNvSpPr/>
          <p:nvPr/>
        </p:nvSpPr>
        <p:spPr>
          <a:xfrm>
            <a:off x="4243575" y="3284984"/>
            <a:ext cx="914400" cy="650376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422 140,2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магнитный диск 13"/>
          <p:cNvSpPr/>
          <p:nvPr/>
        </p:nvSpPr>
        <p:spPr>
          <a:xfrm>
            <a:off x="6023012" y="3429000"/>
            <a:ext cx="914400" cy="506360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330 350,2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7704461" y="3501008"/>
            <a:ext cx="914400" cy="434352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305 312,3</a:t>
            </a:r>
          </a:p>
        </p:txBody>
      </p:sp>
      <p:sp>
        <p:nvSpPr>
          <p:cNvPr id="16" name="Блок-схема: магнитный диск 15"/>
          <p:cNvSpPr/>
          <p:nvPr/>
        </p:nvSpPr>
        <p:spPr>
          <a:xfrm>
            <a:off x="4243575" y="4293096"/>
            <a:ext cx="914400" cy="650376"/>
          </a:xfrm>
          <a:prstGeom prst="flowChartMagneticDisk">
            <a:avLst/>
          </a:prstGeom>
          <a:solidFill>
            <a:srgbClr val="99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21 963,4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магнитный диск 16"/>
          <p:cNvSpPr/>
          <p:nvPr/>
        </p:nvSpPr>
        <p:spPr>
          <a:xfrm>
            <a:off x="6023012" y="4437112"/>
            <a:ext cx="914400" cy="506359"/>
          </a:xfrm>
          <a:prstGeom prst="flowChartMagneticDisk">
            <a:avLst/>
          </a:prstGeom>
          <a:solidFill>
            <a:srgbClr val="99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магнитный диск 17"/>
          <p:cNvSpPr/>
          <p:nvPr/>
        </p:nvSpPr>
        <p:spPr>
          <a:xfrm>
            <a:off x="7715301" y="4509120"/>
            <a:ext cx="914400" cy="434351"/>
          </a:xfrm>
          <a:prstGeom prst="flowChartMagneticDisk">
            <a:avLst/>
          </a:prstGeom>
          <a:solidFill>
            <a:srgbClr val="99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1 360,6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7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15473" y="260648"/>
            <a:ext cx="7560840" cy="1008112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Большемурашкинского муниципального района 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2016 год и плановый период 2017 и 2018 годов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16</a:t>
            </a:fld>
            <a:endParaRPr lang="ru-RU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542110609"/>
              </p:ext>
            </p:extLst>
          </p:nvPr>
        </p:nvGraphicFramePr>
        <p:xfrm>
          <a:off x="815472" y="1844824"/>
          <a:ext cx="706889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058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15473" y="260648"/>
            <a:ext cx="7560840" cy="1008112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Большемурашкинского муниципального района 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2016 год и плановый период 2017 и 2018 годов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17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82401155"/>
              </p:ext>
            </p:extLst>
          </p:nvPr>
        </p:nvGraphicFramePr>
        <p:xfrm>
          <a:off x="857532" y="1700808"/>
          <a:ext cx="747672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19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15473" y="260648"/>
            <a:ext cx="7560840" cy="504056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51720" y="1844824"/>
            <a:ext cx="4968552" cy="93610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196752"/>
            <a:ext cx="8856984" cy="338554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5433" y="3573016"/>
            <a:ext cx="2520280" cy="2520280"/>
          </a:xfrm>
          <a:prstGeom prst="roundRect">
            <a:avLst/>
          </a:prstGeom>
          <a:solidFill>
            <a:srgbClr val="CCFFCC"/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поступления от уплаты налогов, установленных Налоговым кодексом РФ (налог на доходы физических лиц, земельный налог, налог на имущество физических лиц, единый налог на вмененный доход и др.)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75856" y="3573016"/>
            <a:ext cx="2664296" cy="2520280"/>
          </a:xfrm>
          <a:prstGeom prst="roundRect">
            <a:avLst/>
          </a:prstGeom>
          <a:solidFill>
            <a:srgbClr val="FF66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–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поступления от уплаты пошлин и сборов, установленных законодательством РФ (доходы от использования муниципальной собственности, доходы от платных услуг, средства самообложения граждан, иные неналоговые доходы)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8184" y="3585550"/>
            <a:ext cx="2376264" cy="2520280"/>
          </a:xfrm>
          <a:prstGeom prst="roundRect">
            <a:avLst/>
          </a:prstGeom>
          <a:solidFill>
            <a:srgbClr val="66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поступления от других бюджетов бюджетной системы (межбюджетные трансферты), граждан и организаций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4179073" y="2924944"/>
            <a:ext cx="540060" cy="504056"/>
          </a:xfrm>
          <a:prstGeom prst="downArrow">
            <a:avLst/>
          </a:prstGeom>
          <a:solidFill>
            <a:srgbClr val="FF66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2267744" y="2924944"/>
            <a:ext cx="540060" cy="504056"/>
          </a:xfrm>
          <a:prstGeom prst="downArrow">
            <a:avLst/>
          </a:prstGeom>
          <a:solidFill>
            <a:srgbClr val="CCFFCC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6408204" y="2924944"/>
            <a:ext cx="540060" cy="504056"/>
          </a:xfrm>
          <a:prstGeom prst="downArrow">
            <a:avLst/>
          </a:prstGeom>
          <a:solidFill>
            <a:srgbClr val="66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34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83549634"/>
              </p:ext>
            </p:extLst>
          </p:nvPr>
        </p:nvGraphicFramePr>
        <p:xfrm>
          <a:off x="1031497" y="956111"/>
          <a:ext cx="71287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815473" y="260648"/>
            <a:ext cx="7560840" cy="432048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22920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бюджета </a:t>
            </a:r>
            <a:r>
              <a:rPr lang="ru-RU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жителя </a:t>
            </a:r>
            <a:r>
              <a:rPr lang="ru-RU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2014-2016 годы (тыс. руб.)</a:t>
            </a:r>
            <a:endParaRPr lang="ru-RU" b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247399"/>
              </p:ext>
            </p:extLst>
          </p:nvPr>
        </p:nvGraphicFramePr>
        <p:xfrm>
          <a:off x="608441" y="5733256"/>
          <a:ext cx="7707975" cy="7416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569325"/>
                <a:gridCol w="2569325"/>
                <a:gridCol w="256932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73,8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61,1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56,5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5" y="908720"/>
            <a:ext cx="8041611" cy="59093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на основании которых составляется проект муниципального бюджета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бюджетного процесса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за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прогнозных показателей социально-экономического развития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доходов бюджета в динамике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распределяются расходы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по основным направлениям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по основным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 в динамике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бюджет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Программная структура расходов бюджета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Большемурашкинского муниципального района, формируемые в рамках муниципальных программ и непрограммные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2015-2017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7147" y="908720"/>
            <a:ext cx="51148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7584" y="225658"/>
            <a:ext cx="7848872" cy="540931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7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15473" y="260648"/>
            <a:ext cx="7560840" cy="648072"/>
          </a:xfrm>
          <a:prstGeom prst="roundRect">
            <a:avLst/>
          </a:prstGeom>
          <a:solidFill>
            <a:srgbClr val="CCFF66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в динамике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802507"/>
              </p:ext>
            </p:extLst>
          </p:nvPr>
        </p:nvGraphicFramePr>
        <p:xfrm>
          <a:off x="455433" y="1407259"/>
          <a:ext cx="8280919" cy="46150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323093"/>
                <a:gridCol w="1293531"/>
                <a:gridCol w="1368152"/>
                <a:gridCol w="1296143"/>
              </a:tblGrid>
              <a:tr h="3853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 налога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</a:t>
                      </a:r>
                      <a:r>
                        <a:rPr lang="ru-RU" sz="1400" baseline="0" dirty="0" smtClean="0"/>
                        <a:t> год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</a:tr>
              <a:tr h="23751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Налог на доходы физических</a:t>
                      </a:r>
                      <a:r>
                        <a:rPr lang="ru-RU" sz="1200" baseline="0" dirty="0" smtClean="0"/>
                        <a:t> лиц</a:t>
                      </a:r>
                      <a:endParaRPr lang="ru-RU" sz="1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36 959,9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69 656,5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67 812,5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2512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Единый налог на вмененный доход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3 788,2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3 304,0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3 453,9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</a:tr>
              <a:tr h="19292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Единый сельскохозяйственный налог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125,5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109,4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42266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Налог,</a:t>
                      </a:r>
                      <a:r>
                        <a:rPr lang="ru-RU" sz="1200" baseline="0" dirty="0" smtClean="0"/>
                        <a:t> взимаемый с применением патентной системы налогообложения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173,6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</a:tr>
              <a:tr h="25349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Государственная пошлина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1 080,1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1 168,0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4112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Доходы, получаемые</a:t>
                      </a:r>
                      <a:r>
                        <a:rPr lang="ru-RU" sz="1200" baseline="0" dirty="0" smtClean="0"/>
                        <a:t> в виде арендной платы за земельные участки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1 406,6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1 299,6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1 231,5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</a:tr>
              <a:tr h="2420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Доходы от сдачи аренды имущества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836,8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29770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Плата за негативное воздействие на окружающую среду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987,0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</a:tr>
              <a:tr h="23061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Доходы от оказания платных</a:t>
                      </a:r>
                      <a:r>
                        <a:rPr lang="ru-RU" sz="1200" baseline="0" dirty="0" smtClean="0"/>
                        <a:t> услуг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803,6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Доходы от продажи земельных участков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</a:tr>
              <a:tr h="2580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Доходы от реализации иного имущества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54,9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Штрафы, санкции, возмещение ущерба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998,4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Прочие налоговые и неналоговые доходы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67,9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26311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Итого: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47 515,0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78 528,9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75 410,6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40352" y="1115211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87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4466" y="260648"/>
            <a:ext cx="7560840" cy="432048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23349885"/>
              </p:ext>
            </p:extLst>
          </p:nvPr>
        </p:nvGraphicFramePr>
        <p:xfrm>
          <a:off x="1691680" y="908720"/>
          <a:ext cx="590465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888540"/>
              </p:ext>
            </p:extLst>
          </p:nvPr>
        </p:nvGraphicFramePr>
        <p:xfrm>
          <a:off x="501989" y="4581128"/>
          <a:ext cx="8030452" cy="1742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0340"/>
                <a:gridCol w="1353447"/>
                <a:gridCol w="1263218"/>
                <a:gridCol w="135344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52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52 514,9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28308,5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66 355,4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189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161 601,4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66409,7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18 309,5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264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134 106,3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155142,7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141 554,5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4636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4 439,2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2 321,7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352 661,8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251821,3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541,1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02280" y="4222226"/>
            <a:ext cx="983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8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31539" y="1124744"/>
            <a:ext cx="8388933" cy="800799"/>
          </a:xfrm>
          <a:prstGeom prst="round2DiagRect">
            <a:avLst/>
          </a:prstGeom>
          <a:gradFill flip="none" rotWithShape="1">
            <a:gsLst>
              <a:gs pos="15000">
                <a:srgbClr val="FF9999"/>
              </a:gs>
              <a:gs pos="28000">
                <a:srgbClr val="FFCC99"/>
              </a:gs>
              <a:gs pos="48000">
                <a:srgbClr val="FFCCCC"/>
              </a:gs>
              <a:gs pos="70000">
                <a:srgbClr val="FFFFCC"/>
              </a:gs>
              <a:gs pos="91000">
                <a:srgbClr val="FF9999"/>
              </a:gs>
            </a:gsLst>
            <a:lin ang="2700000" scaled="1"/>
            <a:tileRect/>
          </a:gra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15473" y="260648"/>
            <a:ext cx="7560840" cy="648072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распределяются расходы бюджета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539" y="1232755"/>
            <a:ext cx="8388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59832" y="2132856"/>
            <a:ext cx="3240360" cy="936104"/>
          </a:xfrm>
          <a:prstGeom prst="roundRect">
            <a:avLst/>
          </a:prstGeom>
          <a:gradFill flip="none" rotWithShape="1">
            <a:gsLst>
              <a:gs pos="61000">
                <a:srgbClr val="FFFF66"/>
              </a:gs>
              <a:gs pos="0">
                <a:srgbClr val="00FF00"/>
              </a:gs>
              <a:gs pos="11000">
                <a:srgbClr val="90FF3A"/>
              </a:gs>
              <a:gs pos="100000">
                <a:srgbClr val="99FFCC"/>
              </a:gs>
              <a:gs pos="100000">
                <a:srgbClr val="00FF0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00FF00"/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распределены по: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80267" y="3497490"/>
            <a:ext cx="2160240" cy="1368152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разделам бюджетной классификации</a:t>
            </a:r>
            <a:endParaRPr lang="ru-RU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356145" y="3539282"/>
            <a:ext cx="2160240" cy="1368152"/>
          </a:xfrm>
          <a:prstGeom prst="ellipse">
            <a:avLst/>
          </a:prstGeom>
          <a:solidFill>
            <a:srgbClr val="FFCCFF"/>
          </a:solidFill>
          <a:ln>
            <a:solidFill>
              <a:srgbClr val="FF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программам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(непрограммные расходы)</a:t>
            </a:r>
            <a:endParaRPr lang="ru-RU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47864" y="3539282"/>
            <a:ext cx="2160240" cy="1368152"/>
          </a:xfrm>
          <a:prstGeom prst="ellipse">
            <a:avLst/>
          </a:prstGeom>
          <a:solidFill>
            <a:srgbClr val="CCFFFF"/>
          </a:solidFill>
          <a:ln>
            <a:solidFill>
              <a:srgbClr val="66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распорядителям</a:t>
            </a:r>
            <a:endParaRPr lang="ru-RU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12577" y="5445224"/>
            <a:ext cx="7992888" cy="1008112"/>
          </a:xfrm>
          <a:prstGeom prst="round2DiagRect">
            <a:avLst/>
          </a:prstGeom>
          <a:gradFill flip="none" rotWithShape="1">
            <a:gsLst>
              <a:gs pos="15000">
                <a:srgbClr val="FF9999"/>
              </a:gs>
              <a:gs pos="28000">
                <a:srgbClr val="FFCC99"/>
              </a:gs>
              <a:gs pos="48000">
                <a:srgbClr val="FFCCCC"/>
              </a:gs>
              <a:gs pos="70000">
                <a:srgbClr val="FFFFCC"/>
              </a:gs>
              <a:gs pos="91000">
                <a:srgbClr val="FF9999"/>
              </a:gs>
            </a:gsLst>
            <a:lin ang="2700000" scaled="1"/>
            <a:tileRect/>
          </a:gra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отличие бюджета на очередной финансовый год– это принятие </a:t>
            </a:r>
          </a:p>
          <a:p>
            <a:pPr algn="ctr"/>
            <a:r>
              <a:rPr lang="ru-RU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программного бюджета</a:t>
            </a:r>
            <a:r>
              <a:rPr lang="ru-RU" sz="14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принцип формирования бюджета направлен на повышение эффективности расходования бюджетных средств.</a:t>
            </a:r>
            <a:endParaRPr lang="ru-RU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7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15473" y="260648"/>
            <a:ext cx="7560840" cy="432048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по основным направлениям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24357911"/>
              </p:ext>
            </p:extLst>
          </p:nvPr>
        </p:nvGraphicFramePr>
        <p:xfrm>
          <a:off x="555048" y="1052736"/>
          <a:ext cx="8121407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843591"/>
              </p:ext>
            </p:extLst>
          </p:nvPr>
        </p:nvGraphicFramePr>
        <p:xfrm>
          <a:off x="599448" y="5877272"/>
          <a:ext cx="7572951" cy="7416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524317"/>
                <a:gridCol w="2524317"/>
                <a:gridCol w="2524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77,8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61,1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56,7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2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15473" y="260647"/>
            <a:ext cx="7560840" cy="782215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по основным направлениям в динамике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680022"/>
              </p:ext>
            </p:extLst>
          </p:nvPr>
        </p:nvGraphicFramePr>
        <p:xfrm>
          <a:off x="490342" y="1628800"/>
          <a:ext cx="8211101" cy="43231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45857"/>
                <a:gridCol w="1289822"/>
                <a:gridCol w="1381952"/>
                <a:gridCol w="139347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300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38 148,0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41 776,1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42 170,2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8 192,2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3 312,1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3 272,1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52 513,2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38 005,7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24 666,6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659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69 860,2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6210,1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5 303,2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190 041,3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178 594,6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168 329,5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33 130,2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16 050,4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27 041,9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политика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12 544,5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378,6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13 082,7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2 475,1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1 392,7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1 877,4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1 683,5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676,3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1 529,3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5790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13 048,1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33 476,4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422 140,2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330 350,2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305 312,3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39492" y="1196751"/>
            <a:ext cx="983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2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25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71600" y="476672"/>
            <a:ext cx="7416824" cy="504056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Программный бюджет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24744"/>
            <a:ext cx="8712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 целях повышения эффективности и результативности бюджетных </a:t>
            </a:r>
            <a:r>
              <a:rPr lang="ru-RU" sz="1400" dirty="0" smtClean="0"/>
              <a:t>расходов Большемурашкинского муниципального района принято </a:t>
            </a:r>
            <a:r>
              <a:rPr lang="ru-RU" sz="1400" dirty="0"/>
              <a:t>решение: формировать и исполнять расходную часть </a:t>
            </a:r>
            <a:r>
              <a:rPr lang="ru-RU" sz="1400" dirty="0" smtClean="0"/>
              <a:t>бюджета района </a:t>
            </a:r>
            <a:r>
              <a:rPr lang="ru-RU" sz="1400" dirty="0"/>
              <a:t>через реализацию </a:t>
            </a:r>
            <a:r>
              <a:rPr lang="ru-RU" sz="1400" b="1" dirty="0" smtClean="0"/>
              <a:t>18 </a:t>
            </a:r>
            <a:r>
              <a:rPr lang="ru-RU" sz="1400" dirty="0"/>
              <a:t>муниципальных программ. Бюджет района на </a:t>
            </a:r>
            <a:r>
              <a:rPr lang="ru-RU" sz="1400" dirty="0" smtClean="0"/>
              <a:t>2016 год -</a:t>
            </a:r>
            <a:r>
              <a:rPr lang="ru-RU" sz="1400" dirty="0"/>
              <a:t> </a:t>
            </a:r>
            <a:r>
              <a:rPr lang="ru-RU" sz="1400" b="1" i="1" dirty="0" smtClean="0"/>
              <a:t>программный </a:t>
            </a:r>
            <a:r>
              <a:rPr lang="ru-RU" sz="1400" b="1" i="1" dirty="0"/>
              <a:t>бюджет.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92079" y="2204863"/>
            <a:ext cx="5706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Зачем формировать и исполнять бюджет по программам?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5" y="3083411"/>
            <a:ext cx="835194" cy="83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8033" y="3974956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Цель</a:t>
            </a:r>
            <a:endParaRPr lang="ru-RU" sz="1400" b="1" dirty="0"/>
          </a:p>
        </p:txBody>
      </p:sp>
      <p:cxnSp>
        <p:nvCxnSpPr>
          <p:cNvPr id="9" name="Прямая со стрелкой 8"/>
          <p:cNvCxnSpPr>
            <a:stCxn id="1026" idx="3"/>
          </p:cNvCxnSpPr>
          <p:nvPr/>
        </p:nvCxnSpPr>
        <p:spPr>
          <a:xfrm>
            <a:off x="1992079" y="3501008"/>
            <a:ext cx="707713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25301" y="2952138"/>
            <a:ext cx="10317" cy="1052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699792" y="2780928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699792" y="3284984"/>
            <a:ext cx="1440160" cy="360040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3786187"/>
            <a:ext cx="1440160" cy="372765"/>
          </a:xfrm>
          <a:prstGeom prst="round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Задача 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477283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517523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5882300" y="2744924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448199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5175230" y="3240170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5193280" y="3756346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5896293" y="3236661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877258" y="3755907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4481990" y="3758932"/>
            <a:ext cx="396044" cy="432048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37" name="Прямая со стрелкой 36"/>
          <p:cNvCxnSpPr>
            <a:stCxn id="17" idx="3"/>
            <a:endCxn id="27" idx="2"/>
          </p:cNvCxnSpPr>
          <p:nvPr/>
        </p:nvCxnSpPr>
        <p:spPr>
          <a:xfrm>
            <a:off x="4139952" y="2960948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139952" y="3465004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139951" y="3974956"/>
            <a:ext cx="33733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7" idx="6"/>
            <a:endCxn id="29" idx="2"/>
          </p:cNvCxnSpPr>
          <p:nvPr/>
        </p:nvCxnSpPr>
        <p:spPr>
          <a:xfrm>
            <a:off x="4873327" y="2960948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31" idx="6"/>
            <a:endCxn id="32" idx="2"/>
          </p:cNvCxnSpPr>
          <p:nvPr/>
        </p:nvCxnSpPr>
        <p:spPr>
          <a:xfrm>
            <a:off x="4878034" y="3456194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endCxn id="17" idx="1"/>
          </p:cNvCxnSpPr>
          <p:nvPr/>
        </p:nvCxnSpPr>
        <p:spPr>
          <a:xfrm>
            <a:off x="2325301" y="2960948"/>
            <a:ext cx="37449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2325300" y="3999146"/>
            <a:ext cx="374491" cy="2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5580397" y="296925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5580396" y="3456194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5575355" y="3971931"/>
            <a:ext cx="30190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4881836" y="3981367"/>
            <a:ext cx="29719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Правая фигурная скобка 1029"/>
          <p:cNvSpPr/>
          <p:nvPr/>
        </p:nvSpPr>
        <p:spPr>
          <a:xfrm>
            <a:off x="6292337" y="2952139"/>
            <a:ext cx="235311" cy="10292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6688399" y="3121992"/>
            <a:ext cx="1728192" cy="696383"/>
          </a:xfrm>
          <a:prstGeom prst="rect">
            <a:avLst/>
          </a:prstGeom>
          <a:gradFill>
            <a:gsLst>
              <a:gs pos="0">
                <a:srgbClr val="CCFFFF"/>
              </a:gs>
              <a:gs pos="50000">
                <a:srgbClr val="99FFCC"/>
              </a:gs>
              <a:gs pos="100000">
                <a:srgbClr val="CCFFF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Показатели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эффективности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32" name="Прямоугольник 1031"/>
          <p:cNvSpPr/>
          <p:nvPr/>
        </p:nvSpPr>
        <p:spPr>
          <a:xfrm>
            <a:off x="323690" y="4872841"/>
            <a:ext cx="85687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Основные </a:t>
            </a:r>
            <a:r>
              <a:rPr lang="ru-RU" sz="1400" dirty="0"/>
              <a:t>преимущества программного бюджета:</a:t>
            </a:r>
          </a:p>
          <a:p>
            <a:pPr algn="just"/>
            <a:r>
              <a:rPr lang="ru-RU" sz="1400" dirty="0" smtClean="0"/>
              <a:t>- установление </a:t>
            </a:r>
            <a:r>
              <a:rPr lang="ru-RU" sz="1400" dirty="0"/>
              <a:t>ответственности каждого распорядителя бюджетных средств за </a:t>
            </a:r>
            <a:r>
              <a:rPr lang="ru-RU" sz="1400" dirty="0" smtClean="0"/>
              <a:t>конкретный результат </a:t>
            </a:r>
            <a:r>
              <a:rPr lang="ru-RU" sz="1400" dirty="0"/>
              <a:t>его деятельности;</a:t>
            </a:r>
          </a:p>
          <a:p>
            <a:pPr algn="just"/>
            <a:r>
              <a:rPr lang="ru-RU" sz="1400" dirty="0" smtClean="0"/>
              <a:t>- возможность </a:t>
            </a:r>
            <a:r>
              <a:rPr lang="ru-RU" sz="1400" dirty="0"/>
              <a:t>оценки реальных результатов деятельности ведомств в детализации до услуг, </a:t>
            </a:r>
            <a:r>
              <a:rPr lang="ru-RU" sz="1400" dirty="0" smtClean="0"/>
              <a:t>работ, мероприятий</a:t>
            </a:r>
            <a:r>
              <a:rPr lang="ru-RU" sz="1400" dirty="0"/>
              <a:t>;</a:t>
            </a:r>
          </a:p>
          <a:p>
            <a:pPr algn="just"/>
            <a:r>
              <a:rPr lang="ru-RU" sz="1400" dirty="0" smtClean="0"/>
              <a:t>- возможность </a:t>
            </a:r>
            <a:r>
              <a:rPr lang="ru-RU" sz="1400" dirty="0"/>
              <a:t>оценки эффективности работы учреждений в процессе достижения </a:t>
            </a:r>
            <a:r>
              <a:rPr lang="ru-RU" sz="1400" dirty="0" smtClean="0"/>
              <a:t>целей, выполнения </a:t>
            </a:r>
            <a:r>
              <a:rPr lang="ru-RU" sz="1400" dirty="0"/>
              <a:t>муниципальных заданий.</a:t>
            </a:r>
          </a:p>
        </p:txBody>
      </p:sp>
    </p:spTree>
    <p:extLst>
      <p:ext uri="{BB962C8B-B14F-4D97-AF65-F5344CB8AC3E}">
        <p14:creationId xmlns:p14="http://schemas.microsoft.com/office/powerpoint/2010/main" val="2259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235527"/>
              </p:ext>
            </p:extLst>
          </p:nvPr>
        </p:nvGraphicFramePr>
        <p:xfrm>
          <a:off x="179512" y="908720"/>
          <a:ext cx="8741040" cy="5769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922"/>
                <a:gridCol w="6722862"/>
                <a:gridCol w="910713"/>
                <a:gridCol w="773543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 программ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>
                    <a:solidFill>
                      <a:srgbClr val="66CCFF"/>
                    </a:solidFill>
                  </a:tcPr>
                </a:tc>
              </a:tr>
              <a:tr h="215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319</a:t>
                      </a:r>
                      <a:r>
                        <a:rPr lang="ru-RU" sz="1050" b="1" i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371,3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301 091,2</a:t>
                      </a:r>
                      <a:endParaRPr lang="ru-RU" sz="1050" b="1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Большемурашкинского муниципального района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912,4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169 574,0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 и туризма в Большемурашкинском муниципальном районе на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2016-2018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925,4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26 925,9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2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 и  спорта Большемурашкинского муниципального района на 2014-2016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1 392,7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1 861,6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оплачиваемых общественных работ на территории Большемурашкинского муниципального  района " на 2014-2016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92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Информатизация Большемурашкинского муниципального  района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1 702,4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3 603,8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безопасности дорожного движения в Большемурашкинском муниципальном районе на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2016-2018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муниципальной собственностью Большемурашкинского муниципального  района 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1 356,1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1 233,1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92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 финансами Большемурашкинского муниципального района Нижегородской области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663,9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33 867,2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малого и среднего предпринимательства в Большемурашкинском муниципальном районе  Нижегородской области на 2011-2015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248,0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434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036,2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3 138,8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общественного порядка и противодействия преступности в Большемурашкинском муниципальном районе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177,9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социальной поддержки населения Большемурашкинского муниципального района Нижегородской области на 2014-2016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387,5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7 075,2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социальной и инженерной инфраструктуры Большемурашкинского муниципального  района 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500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4 932,0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260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условий и охраны труда в организациях Большемурашкинского муниципального района на 2012-2015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эффективности муниципального управления Большемурашкинского муниципального района Нижегородской области на 2015-2017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324,6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25 279,1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203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агропромышленного комплекса Большемурашкинского муниципального района  Нижегородской области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535,1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19 870,6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18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автомобильного транспорта Большемурашкинского муниципального района на 2014-2016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000,0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3 000,0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  <a:tr h="358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Ведомственная целевая программа  "Стимулирование повышения эффективности работы сельскохозяйственных товаропроизводителей Большемурашкинского муниципального района на 2015-2017 годы"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177,0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177,0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3245" marR="23245" marT="0" marB="0" anchor="ctr"/>
                </a:tc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755576" y="188640"/>
            <a:ext cx="7560840" cy="432048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Программная структура расходов бюджета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00392" y="620688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8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64460" y="1772815"/>
            <a:ext cx="8142611" cy="4608512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9553" y="188640"/>
            <a:ext cx="8267518" cy="1224136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27</a:t>
            </a:fld>
            <a:endParaRPr lang="ru-RU" dirty="0"/>
          </a:p>
        </p:txBody>
      </p:sp>
      <p:sp>
        <p:nvSpPr>
          <p:cNvPr id="143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4" y="188913"/>
            <a:ext cx="8286626" cy="12239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Расходы бюджета Большемурашкинского муниципального  района, формируемые в рамках муниципальных программ</a:t>
            </a:r>
            <a:b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и непрограммные расходы</a:t>
            </a:r>
          </a:p>
        </p:txBody>
      </p:sp>
      <p:sp>
        <p:nvSpPr>
          <p:cNvPr id="14346" name="TextBox 11"/>
          <p:cNvSpPr txBox="1">
            <a:spLocks noChangeArrowheads="1"/>
          </p:cNvSpPr>
          <p:nvPr/>
        </p:nvSpPr>
        <p:spPr bwMode="auto">
          <a:xfrm>
            <a:off x="2680198" y="5085184"/>
            <a:ext cx="57802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бюджета , формируемых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рамках муниципальных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программ</a:t>
            </a:r>
            <a:endParaRPr lang="ru-RU" altLang="ru-RU" dirty="0">
              <a:latin typeface="Georgia" pitchFamily="18" charset="0"/>
            </a:endParaRPr>
          </a:p>
        </p:txBody>
      </p:sp>
      <p:sp>
        <p:nvSpPr>
          <p:cNvPr id="14347" name="TextBox 12"/>
          <p:cNvSpPr txBox="1">
            <a:spLocks noChangeArrowheads="1"/>
          </p:cNvSpPr>
          <p:nvPr/>
        </p:nvSpPr>
        <p:spPr bwMode="auto">
          <a:xfrm>
            <a:off x="2656386" y="5517232"/>
            <a:ext cx="62198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Непрограммные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2657" y="2212426"/>
            <a:ext cx="971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1489" y="2232657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4945" y="2212426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</a:p>
        </p:txBody>
      </p:sp>
      <p:sp>
        <p:nvSpPr>
          <p:cNvPr id="22" name="Овал 21"/>
          <p:cNvSpPr/>
          <p:nvPr/>
        </p:nvSpPr>
        <p:spPr>
          <a:xfrm>
            <a:off x="4045787" y="3038037"/>
            <a:ext cx="1805610" cy="124245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319,4 млн. руб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(96,7 %)</a:t>
            </a:r>
          </a:p>
          <a:p>
            <a:pPr algn="ctr"/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516216" y="3042268"/>
            <a:ext cx="1805610" cy="124245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301,1 млн. руб.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(98,6 %)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619672" y="3038037"/>
            <a:ext cx="1805610" cy="124668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363,9 млн. руб.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(86,2 %)</a:t>
            </a: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174471" y="5096780"/>
            <a:ext cx="314227" cy="21602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169757" y="5517232"/>
            <a:ext cx="314227" cy="21602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527279" y="3778153"/>
            <a:ext cx="1079527" cy="59783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58,2 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млн. руб.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(13,8 %)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488440" y="3809698"/>
            <a:ext cx="1116008" cy="59878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4,2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млн.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(1,4 %)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141344" y="3778153"/>
            <a:ext cx="1086840" cy="59878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11,0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млн. руб.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(3,3 %)</a:t>
            </a:r>
            <a:endParaRPr lang="ru-RU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0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48310" y="1169252"/>
            <a:ext cx="8372162" cy="52322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28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260648"/>
            <a:ext cx="8496944" cy="792088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Муниципальная программа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 Большемурашкинского муниципального района на 2015-2017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2016 год запланирована в сумме 169 574,0 тыс. руб.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151166"/>
            <a:ext cx="82089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Цель программы: </a:t>
            </a:r>
            <a:r>
              <a:rPr lang="ru-RU" sz="1400" dirty="0" smtClean="0"/>
              <a:t>Формирование </a:t>
            </a:r>
            <a:r>
              <a:rPr lang="ru-RU" sz="1400" dirty="0"/>
              <a:t>на территории </a:t>
            </a:r>
            <a:r>
              <a:rPr lang="ru-RU" sz="1400" dirty="0" smtClean="0"/>
              <a:t>Большемурашкинского муниципального </a:t>
            </a:r>
            <a:r>
              <a:rPr lang="ru-RU" sz="1400" dirty="0"/>
              <a:t>района образовательной системы, обеспечивающей доступность качественного образования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885573"/>
            <a:ext cx="1728192" cy="1543425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Подпрограмма 1.</a:t>
            </a:r>
          </a:p>
          <a:p>
            <a:pPr algn="ctr"/>
            <a:r>
              <a:rPr lang="ru-RU" sz="1200" i="1" dirty="0" smtClean="0">
                <a:solidFill>
                  <a:schemeClr val="tx1"/>
                </a:solidFill>
              </a:rPr>
              <a:t> «Развитие </a:t>
            </a:r>
            <a:r>
              <a:rPr lang="ru-RU" sz="1200" i="1" dirty="0">
                <a:solidFill>
                  <a:schemeClr val="tx1"/>
                </a:solidFill>
              </a:rPr>
              <a:t>дошкольного и общего </a:t>
            </a:r>
            <a:r>
              <a:rPr lang="ru-RU" sz="1200" i="1" dirty="0" smtClean="0">
                <a:solidFill>
                  <a:schemeClr val="tx1"/>
                </a:solidFill>
              </a:rPr>
              <a:t>образования»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133 237,0 тыс. руб.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7704" y="1891966"/>
            <a:ext cx="1728192" cy="1537033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i="1" dirty="0" smtClean="0">
                <a:solidFill>
                  <a:schemeClr val="tx1"/>
                </a:solidFill>
              </a:rPr>
              <a:t>Подпрограмма 2. </a:t>
            </a:r>
          </a:p>
          <a:p>
            <a:pPr lvl="0" algn="ctr"/>
            <a:r>
              <a:rPr lang="ru-RU" sz="1200" i="1" dirty="0" smtClean="0">
                <a:solidFill>
                  <a:schemeClr val="tx1"/>
                </a:solidFill>
              </a:rPr>
              <a:t> «Развитие </a:t>
            </a:r>
            <a:r>
              <a:rPr lang="ru-RU" sz="1200" i="1" dirty="0">
                <a:solidFill>
                  <a:schemeClr val="tx1"/>
                </a:solidFill>
              </a:rPr>
              <a:t>дополнительного образования и воспитания детей и </a:t>
            </a:r>
            <a:r>
              <a:rPr lang="ru-RU" sz="1200" i="1" dirty="0" smtClean="0">
                <a:solidFill>
                  <a:schemeClr val="tx1"/>
                </a:solidFill>
              </a:rPr>
              <a:t>молодежи»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19 136,5 тыс</a:t>
            </a:r>
            <a:r>
              <a:rPr lang="ru-RU" sz="1200" b="1" i="1" dirty="0">
                <a:solidFill>
                  <a:schemeClr val="tx1"/>
                </a:solidFill>
              </a:rPr>
              <a:t>. руб</a:t>
            </a:r>
            <a:r>
              <a:rPr lang="ru-RU" sz="1200" b="1" i="1" dirty="0" smtClean="0">
                <a:solidFill>
                  <a:schemeClr val="tx1"/>
                </a:solidFill>
              </a:rPr>
              <a:t>.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96094" y="1906782"/>
            <a:ext cx="1728192" cy="1522216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tx1"/>
                </a:solidFill>
              </a:rPr>
              <a:t>П</a:t>
            </a:r>
            <a:r>
              <a:rPr lang="ru-RU" sz="1200" b="1" i="1" dirty="0" smtClean="0">
                <a:solidFill>
                  <a:schemeClr val="tx1"/>
                </a:solidFill>
              </a:rPr>
              <a:t>одпрограмма 4.</a:t>
            </a:r>
            <a:r>
              <a:rPr lang="ru-RU" sz="1200" i="1" dirty="0" smtClean="0">
                <a:solidFill>
                  <a:schemeClr val="tx1"/>
                </a:solidFill>
              </a:rPr>
              <a:t> «Ресурсное </a:t>
            </a:r>
            <a:r>
              <a:rPr lang="ru-RU" sz="1200" i="1" dirty="0">
                <a:solidFill>
                  <a:schemeClr val="tx1"/>
                </a:solidFill>
              </a:rPr>
              <a:t>обеспечение сферы </a:t>
            </a:r>
            <a:r>
              <a:rPr lang="ru-RU" sz="1200" i="1" dirty="0" smtClean="0">
                <a:solidFill>
                  <a:schemeClr val="tx1"/>
                </a:solidFill>
              </a:rPr>
              <a:t>образования»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1 000 тыс</a:t>
            </a:r>
            <a:r>
              <a:rPr lang="ru-RU" sz="1200" b="1" i="1" dirty="0">
                <a:solidFill>
                  <a:schemeClr val="tx1"/>
                </a:solidFill>
              </a:rPr>
              <a:t>. руб</a:t>
            </a:r>
            <a:r>
              <a:rPr lang="ru-RU" sz="1200" b="1" i="1" dirty="0" smtClean="0">
                <a:solidFill>
                  <a:schemeClr val="tx1"/>
                </a:solidFill>
              </a:rPr>
              <a:t>.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07904" y="1772816"/>
            <a:ext cx="1728192" cy="1656184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tx1"/>
                </a:solidFill>
              </a:rPr>
              <a:t>П</a:t>
            </a:r>
            <a:r>
              <a:rPr lang="ru-RU" sz="1200" b="1" i="1" dirty="0" smtClean="0">
                <a:solidFill>
                  <a:schemeClr val="tx1"/>
                </a:solidFill>
              </a:rPr>
              <a:t>одпрограмма  3. </a:t>
            </a:r>
            <a:r>
              <a:rPr lang="ru-RU" sz="1200" i="1" dirty="0" smtClean="0">
                <a:solidFill>
                  <a:schemeClr val="tx1"/>
                </a:solidFill>
              </a:rPr>
              <a:t>«Развитие </a:t>
            </a:r>
            <a:r>
              <a:rPr lang="ru-RU" sz="1200" i="1" dirty="0">
                <a:solidFill>
                  <a:schemeClr val="tx1"/>
                </a:solidFill>
              </a:rPr>
              <a:t>системы оценки качества образования и информационной прозрачности системы </a:t>
            </a:r>
            <a:r>
              <a:rPr lang="ru-RU" sz="1200" i="1" dirty="0" smtClean="0">
                <a:solidFill>
                  <a:schemeClr val="tx1"/>
                </a:solidFill>
              </a:rPr>
              <a:t>образования»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3 448,6 тыс. руб.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08304" y="1906782"/>
            <a:ext cx="1728192" cy="1522216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Подпрограмма 5.</a:t>
            </a:r>
            <a:r>
              <a:rPr lang="ru-RU" sz="1200" i="1" dirty="0" smtClean="0">
                <a:solidFill>
                  <a:schemeClr val="tx1"/>
                </a:solidFill>
              </a:rPr>
              <a:t> «Обеспечение </a:t>
            </a:r>
            <a:r>
              <a:rPr lang="ru-RU" sz="1200" i="1" dirty="0">
                <a:solidFill>
                  <a:schemeClr val="tx1"/>
                </a:solidFill>
              </a:rPr>
              <a:t>реализации муниципальной программы</a:t>
            </a:r>
            <a:r>
              <a:rPr lang="ru-RU" sz="1200" i="1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</a:rPr>
              <a:t>12 751,9 тыс</a:t>
            </a:r>
            <a:r>
              <a:rPr lang="ru-RU" sz="1200" b="1" i="1" dirty="0">
                <a:solidFill>
                  <a:schemeClr val="tx1"/>
                </a:solidFill>
              </a:rPr>
              <a:t>. руб</a:t>
            </a:r>
            <a:r>
              <a:rPr lang="ru-RU" sz="1200" b="1" i="1" dirty="0" smtClean="0">
                <a:solidFill>
                  <a:schemeClr val="tx1"/>
                </a:solidFill>
              </a:rPr>
              <a:t>.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654171" y="6237312"/>
            <a:ext cx="39604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2"/>
          <a:stretch>
            <a:fillRect/>
          </a:stretch>
        </p:blipFill>
        <p:spPr>
          <a:xfrm>
            <a:off x="312143" y="3930598"/>
            <a:ext cx="2636887" cy="18002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2" y="3940059"/>
            <a:ext cx="2508270" cy="178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41" y="3940059"/>
            <a:ext cx="27003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10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29</a:t>
            </a:fld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2555776" y="260648"/>
            <a:ext cx="39604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6463" y="558924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местного бюджета на образование в расчете на 1 жителя снизится за 2014-2016 годы</a:t>
            </a:r>
          </a:p>
          <a:p>
            <a:pPr algn="ctr"/>
            <a:r>
              <a:rPr lang="ru-RU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35,0 тыс. руб. до 31,3 тыс. руб.</a:t>
            </a:r>
            <a:endParaRPr lang="ru-RU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446628"/>
              </p:ext>
            </p:extLst>
          </p:nvPr>
        </p:nvGraphicFramePr>
        <p:xfrm>
          <a:off x="467544" y="1020839"/>
          <a:ext cx="8244917" cy="44721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300701"/>
                <a:gridCol w="576064"/>
                <a:gridCol w="648072"/>
                <a:gridCol w="720080"/>
              </a:tblGrid>
              <a:tr h="166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Показателя (индикатора)  цели Программы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2015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2016 </a:t>
                      </a:r>
                      <a:r>
                        <a:rPr lang="ru-RU" sz="1000" dirty="0">
                          <a:effectLst/>
                        </a:rPr>
                        <a:t>год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6865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1.Доступность дошкольного образования (отношение численности детей 3-7 лет, которым предоставлена возможность получать услуги дошкольного образования, к численности детей в возрасте в возрасте 3-7 лет, скорректированной на численность детей в возрасте 5-7 лет, обучающихся в ОБОО) 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6865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2.Отношение среднего бала единого государственного экзамена ( в расчете на 1 предмет) в 10% ОБОО с лучшими результатами единого государственного экзамена к среднему баллу единого государственного экзамена ( в расчете на 1 предмет) в 10% ОБОО с худшими результатами единого государственного экзамена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1,7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1,66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37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3.Удельный вес численности населения в возрасте 5-18 лет, охваченного образованием, в общей численности населения в возрасте 5-18 лет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99,1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99,2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4549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4. Удельный вес численности обучающихся в муниципальных ОБОО, которым предоставлена возможность обучаться в соответствии с основными современными требованиями, в общей численности обучающихся</a:t>
                      </a:r>
                      <a:endParaRPr lang="ru-RU" sz="1000" b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90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95</a:t>
                      </a:r>
                      <a:endParaRPr lang="ru-RU" sz="10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032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5. Удельный вес числа ОО, в которых созданы органы коллегиального управления с участием общественности (родители, работодатели), в общем числе ОО</a:t>
                      </a:r>
                      <a:endParaRPr lang="ru-RU" sz="1000" b="0"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03296">
                <a:tc>
                  <a:txBody>
                    <a:bodyPr/>
                    <a:lstStyle/>
                    <a:p>
                      <a:pPr marR="50165"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6. Удельный вес числа ОО, обеспечивающих предоставление нормативно закрепленного перечня сведений о своей деятельности на официальных сайтах, в общем числе ОО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127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127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37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7. Доля обучающихся, принявших участие в областных мероприятиях патриотической направленности от общего количества обучающихся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90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95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6865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8. Удельный вес численности руководителей муниципальных ДОО, ОБОО и организаций дополнительного образования детей, прошедших в течение последних трех лет повышение квалификации или профессиональную переподготовку, в общей численности руководителей ДОО, ОБОО и организаций дополнительного образования детей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95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97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4549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9.Удельный вес числа электронных инструктивно- методических ресурсов, разработанных в рамках Программы, к которым предоставлен доступ в сети Интернет, в общем числе электронных инструктивно- методических ресурсов, разработанных в рамках Программы </a:t>
                      </a:r>
                      <a:endParaRPr lang="ru-RU" sz="10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 </a:t>
                      </a:r>
                      <a:endParaRPr lang="ru-RU" sz="1000" b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0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908720"/>
            <a:ext cx="79854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«Развитие культуры и туризма в Большемурашкинском муниципальном районе на 2016-2018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2014-2016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муниципального района Нижегородской области на 2015-2017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«Меры социальной поддержки населения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2014-2016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социальной и инженерной инфраструктуры Большемурашкинского муниципального района  Нижегородской области на 2015-2017 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эффективности муниципального управления Большемурашкинского муниципального района Нижегородской области на 2015-2017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/>
              <a:t>Развитие автомобильного транспорта Большемурашкинского муниципального района Нижегородской области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отношения, направляемые в бюджеты поселений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0993" y="908720"/>
            <a:ext cx="5114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7584" y="225658"/>
            <a:ext cx="7848872" cy="540931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53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339752" y="1320334"/>
            <a:ext cx="4680520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1623" y="1320334"/>
            <a:ext cx="4688649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Цель </a:t>
            </a:r>
            <a:r>
              <a:rPr lang="ru-RU" sz="1400" b="1" dirty="0"/>
              <a:t>п</a:t>
            </a:r>
            <a:r>
              <a:rPr lang="ru-RU" sz="1400" b="1" dirty="0" smtClean="0"/>
              <a:t>рограммы</a:t>
            </a:r>
            <a:r>
              <a:rPr lang="ru-RU" sz="1400" b="1" dirty="0"/>
              <a:t>:</a:t>
            </a:r>
            <a:r>
              <a:rPr lang="ru-RU" sz="1400" dirty="0"/>
              <a:t>  </a:t>
            </a:r>
            <a:r>
              <a:rPr lang="ru-RU" sz="1400" dirty="0" smtClean="0"/>
              <a:t>Создание  </a:t>
            </a:r>
            <a:r>
              <a:rPr lang="ru-RU" sz="1400" dirty="0"/>
              <a:t>благоприятных условий для сохранения, поддержки и развития культуры и туризма в </a:t>
            </a:r>
            <a:r>
              <a:rPr lang="ru-RU" sz="1400" dirty="0" smtClean="0"/>
              <a:t>Большемурашкинском муниципальном </a:t>
            </a:r>
            <a:r>
              <a:rPr lang="ru-RU" sz="1400" dirty="0"/>
              <a:t>районе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29" y="2132856"/>
            <a:ext cx="2414042" cy="160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535961"/>
            <a:ext cx="234315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13175"/>
            <a:ext cx="2376264" cy="15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5512874"/>
            <a:ext cx="59046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местного бюджета на культуру и кинематографию в расчете на 1 жителя за 2014-2016 годы (тыс. руб.)</a:t>
            </a:r>
          </a:p>
          <a:p>
            <a:pPr algn="ctr"/>
            <a:endParaRPr lang="ru-RU" sz="16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1698" y="260648"/>
            <a:ext cx="8496944" cy="936104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Муниципальная программа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туризма в Большемурашкинском муниципальном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2016-2018 годы»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2016 год запланирована в сумме 26 925,9 тыс. руб.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5240" y="1124744"/>
            <a:ext cx="1762504" cy="914400"/>
          </a:xfrm>
          <a:prstGeom prst="roundRect">
            <a:avLst/>
          </a:prstGeom>
          <a:solidFill>
            <a:srgbClr val="8439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Подпрограмма «Наследие»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23 166,2 тыс. руб.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127208" y="1052736"/>
            <a:ext cx="1762504" cy="914400"/>
          </a:xfrm>
          <a:prstGeom prst="roundRect">
            <a:avLst/>
          </a:prstGeom>
          <a:solidFill>
            <a:srgbClr val="8439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Подпрограмма «Хозяйственное обслуживание сферы культуры 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3 659,7 тыс. руб.</a:t>
            </a:r>
            <a:endParaRPr lang="ru-RU" sz="11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429106"/>
              </p:ext>
            </p:extLst>
          </p:nvPr>
        </p:nvGraphicFramePr>
        <p:xfrm>
          <a:off x="179512" y="2174792"/>
          <a:ext cx="5688633" cy="3288795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3920846"/>
                <a:gridCol w="1047706"/>
                <a:gridCol w="720081"/>
              </a:tblGrid>
              <a:tr h="204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Наименование </a:t>
                      </a:r>
                      <a:r>
                        <a:rPr lang="ru-RU" sz="1100" b="0" dirty="0" smtClean="0">
                          <a:effectLst/>
                        </a:rPr>
                        <a:t>индикатора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</a:rPr>
                        <a:t>Ед.</a:t>
                      </a:r>
                      <a:r>
                        <a:rPr lang="ru-RU" sz="1100" b="0" baseline="0" dirty="0" smtClean="0">
                          <a:effectLst/>
                        </a:rPr>
                        <a:t> </a:t>
                      </a:r>
                      <a:r>
                        <a:rPr lang="ru-RU" sz="1100" b="0" dirty="0" smtClean="0">
                          <a:effectLst/>
                        </a:rPr>
                        <a:t>изм.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effectLst/>
                        </a:rPr>
                        <a:t>2016 год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 anchor="ctr"/>
                </a:tc>
              </a:tr>
              <a:tr h="102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Индикаторы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 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 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  <a:tr h="306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1.Увеличение количества библиографических записей в сводном электронном каталоге ЦБС 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% к предыдущему году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19,2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  <a:tr h="3063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2.Увеличение доли публичных библиотек , подключенных к сети « Интернет» в общем количестве библиотек района 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% к общему числу библиотек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70,0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  <a:tr h="4279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3.Увеличение доли представленных ( во всех формах) зрителю музейных предметов в общем количестве музейных предметов основного фонда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% к общему объему основного музейного фонда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10,8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  <a:tr h="204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4.Динамика числа культурно-досуговых мероприятий для детей до 14 лет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Единиц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795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  <a:tr h="204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5. Динамика числа культурно-досуговых мероприятий для молодежи от 15 до 24 лет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Единиц</a:t>
                      </a:r>
                      <a:endParaRPr lang="ru-RU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>
                          <a:effectLst/>
                        </a:rPr>
                        <a:t>900</a:t>
                      </a:r>
                      <a:endParaRPr lang="ru-RU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266" marR="46266" marT="0" marB="0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553151"/>
              </p:ext>
            </p:extLst>
          </p:nvPr>
        </p:nvGraphicFramePr>
        <p:xfrm>
          <a:off x="411697" y="6165304"/>
          <a:ext cx="5888493" cy="5486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962831"/>
                <a:gridCol w="1962831"/>
                <a:gridCol w="1962831"/>
              </a:tblGrid>
              <a:tr h="2147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17414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4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48309" y="1106160"/>
            <a:ext cx="849039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55575" y="5301208"/>
            <a:ext cx="7817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местного бюджета на </a:t>
            </a:r>
            <a:r>
              <a:rPr lang="ru-RU" sz="1400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физическую культуру </a:t>
            </a:r>
            <a:r>
              <a:rPr lang="ru-RU" sz="14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в </a:t>
            </a:r>
            <a:r>
              <a:rPr lang="ru-RU" sz="14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расчете </a:t>
            </a:r>
            <a:endParaRPr lang="ru-RU" sz="1400" b="1" dirty="0" smtClean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жителя </a:t>
            </a:r>
            <a:r>
              <a:rPr lang="ru-RU" sz="1400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2014-2016 годы (тыс. руб.)</a:t>
            </a:r>
            <a:endParaRPr lang="ru-RU" sz="1400" b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238555"/>
              </p:ext>
            </p:extLst>
          </p:nvPr>
        </p:nvGraphicFramePr>
        <p:xfrm>
          <a:off x="971600" y="5877272"/>
          <a:ext cx="7232313" cy="6934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410771"/>
                <a:gridCol w="2410771"/>
                <a:gridCol w="2410771"/>
              </a:tblGrid>
              <a:tr h="38288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31055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31</a:t>
            </a:fld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6031" y="188640"/>
            <a:ext cx="8496944" cy="792088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Муниципальная программа 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спорта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 на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2014-2016 годы»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2016 год запланирована в сумме 1 861,6 тыс. руб.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270" y="1106160"/>
            <a:ext cx="84654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Цель программы</a:t>
            </a:r>
            <a:r>
              <a:rPr lang="ru-RU" sz="1400" dirty="0" smtClean="0"/>
              <a:t>: Улучшение показателей физической подготовленности и здоровья населения района, привлечение широких масс населения, прежде всего, детей и подростков к систематическим занятиям физической культурой и  спортом.</a:t>
            </a:r>
            <a:endParaRPr lang="ru-RU" sz="1400" dirty="0"/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132857"/>
            <a:ext cx="2160240" cy="1584176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246606"/>
              </p:ext>
            </p:extLst>
          </p:nvPr>
        </p:nvGraphicFramePr>
        <p:xfrm>
          <a:off x="3743285" y="2044040"/>
          <a:ext cx="5184576" cy="3185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672408"/>
                <a:gridCol w="504056"/>
                <a:gridCol w="1008112"/>
              </a:tblGrid>
              <a:tr h="4057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Целевые</a:t>
                      </a:r>
                      <a:r>
                        <a:rPr lang="ru-RU" sz="1200" baseline="0" dirty="0" smtClean="0"/>
                        <a:t> индикаторы</a:t>
                      </a:r>
                      <a:endParaRPr lang="ru-RU" sz="12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изм.</a:t>
                      </a:r>
                      <a:endParaRPr lang="ru-RU" sz="1200" b="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Значение индикатора</a:t>
                      </a:r>
                      <a:endParaRPr lang="ru-RU" sz="1200" b="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7868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организованных и проведенных районных спортивно-массовых мероприятий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Ед.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34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7868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посетителей районных спортивно-массовых и зрелищных мероприятий </a:t>
                      </a:r>
                      <a:endParaRPr lang="ru-RU" sz="11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Чел.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1800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7868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сборных команд района выступающих на первенство области </a:t>
                      </a:r>
                      <a:endParaRPr lang="ru-RU" sz="11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Ед.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7868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Увеличение  числа,  занимающихся  физической культурой  и  спортом    в  районе </a:t>
                      </a:r>
                      <a:endParaRPr lang="ru-RU" sz="11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до 13,5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7868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Увеличение  числа  детей,  участвующих   в соревновательной деятельности</a:t>
                      </a:r>
                      <a:endParaRPr lang="ru-RU" sz="11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15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527449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Увеличение   числа   детей,   занимающихся физической    культурой и  спортом  в образовательных  учреждениях  и  дополнительного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образования детей</a:t>
                      </a:r>
                      <a:endParaRPr lang="ru-RU" sz="11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10</a:t>
                      </a:r>
                      <a:endParaRPr lang="ru-RU" sz="1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331640" y="3356992"/>
            <a:ext cx="223224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32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6031" y="188640"/>
            <a:ext cx="8496944" cy="1080120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Муниципальная программа «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Информатизация Большемурашкинского муниципального района Нижегородской области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2014-2016 годы»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бюджете на 2016 год запланирована в сумме  3 603,8  тыс. руб.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44506" y="1412776"/>
            <a:ext cx="849039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</a:rPr>
              <a:t>Повышение качества и эффективности муниципального управления на основе использования органами местного самоуправления возможностей информационных систем и телекоммуникационных технологий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607230"/>
              </p:ext>
            </p:extLst>
          </p:nvPr>
        </p:nvGraphicFramePr>
        <p:xfrm>
          <a:off x="251520" y="3356992"/>
          <a:ext cx="4824535" cy="30845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43064"/>
                <a:gridCol w="604002"/>
                <a:gridCol w="604002"/>
                <a:gridCol w="57346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2016 год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 Доля муниципальных (государственных) услуг,  переведенных в электронный вид (с возможностью направления заявления в электронном виде)  от общего количества услуг, предоставляемых администрацией Большемурашкинского муниципального района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(25)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(28)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2.Количество муниципальных (государственных) услуг, предоставляемых на межведомственном и межуровневом    уровне 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16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3.Количество АРМ подключенных к локальной компьютерной сети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4.Количество </a:t>
                      </a:r>
                      <a:r>
                        <a:rPr lang="ru-RU" sz="1100" dirty="0">
                          <a:effectLst/>
                        </a:rPr>
                        <a:t>муниципальных услуг, предоставляемых МКУ «МФЦ»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19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1115616" y="2293925"/>
            <a:ext cx="3024336" cy="93610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Целевые индикаторы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33" y="2924944"/>
            <a:ext cx="3269940" cy="2615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69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33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7178" y="184870"/>
            <a:ext cx="8496944" cy="1080120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бюджете на 2016 год запланирована в сумме  33 867,2 тыс. руб.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3391" y="2276872"/>
            <a:ext cx="3528392" cy="936104"/>
          </a:xfrm>
          <a:prstGeom prst="round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1.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«Организация и совершенствование </a:t>
            </a:r>
            <a:r>
              <a:rPr lang="ru-RU" sz="1100" dirty="0">
                <a:solidFill>
                  <a:schemeClr val="tx1"/>
                </a:solidFill>
              </a:rPr>
              <a:t>бюджетного процесса Большемурашкинского муниципального района Нижегородской </a:t>
            </a:r>
            <a:r>
              <a:rPr lang="ru-RU" sz="1100" dirty="0" smtClean="0">
                <a:solidFill>
                  <a:schemeClr val="tx1"/>
                </a:solidFill>
              </a:rPr>
              <a:t>области»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в сумме 50,0 тыс. руб.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7921" y="3356992"/>
            <a:ext cx="3528392" cy="1296144"/>
          </a:xfrm>
          <a:prstGeom prst="round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2.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«Создание </a:t>
            </a:r>
            <a:r>
              <a:rPr lang="ru-RU" sz="1100" dirty="0">
                <a:solidFill>
                  <a:schemeClr val="tx1"/>
                </a:solidFill>
              </a:rPr>
              <a:t>условий для эффективного выполнения собственных и передаваемых полномочий органами местного самоуправления поселений Большемурашкинского муниципального района Нижегородской </a:t>
            </a:r>
            <a:r>
              <a:rPr lang="ru-RU" sz="1100" dirty="0" smtClean="0">
                <a:solidFill>
                  <a:schemeClr val="tx1"/>
                </a:solidFill>
              </a:rPr>
              <a:t>области» 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в</a:t>
            </a:r>
            <a:r>
              <a:rPr lang="ru-RU" sz="1100" dirty="0" smtClean="0">
                <a:solidFill>
                  <a:schemeClr val="tx1"/>
                </a:solidFill>
              </a:rPr>
              <a:t> сумме 20 281,9 тыс. руб.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9329" y="4760429"/>
            <a:ext cx="3528393" cy="953988"/>
          </a:xfrm>
          <a:prstGeom prst="round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3.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«Повышение </a:t>
            </a:r>
            <a:r>
              <a:rPr lang="ru-RU" sz="1100" dirty="0">
                <a:solidFill>
                  <a:schemeClr val="tx1"/>
                </a:solidFill>
              </a:rPr>
              <a:t>эффективности бюджетных расходов Большемурашкинского муниципального района Нижегородской </a:t>
            </a:r>
            <a:r>
              <a:rPr lang="ru-RU" sz="1100" dirty="0" smtClean="0">
                <a:solidFill>
                  <a:schemeClr val="tx1"/>
                </a:solidFill>
              </a:rPr>
              <a:t>области»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в</a:t>
            </a:r>
            <a:r>
              <a:rPr lang="ru-RU" sz="1100" dirty="0" smtClean="0">
                <a:solidFill>
                  <a:schemeClr val="tx1"/>
                </a:solidFill>
              </a:rPr>
              <a:t> сумме 699,0 тыс. руб.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7656" y="5805264"/>
            <a:ext cx="3528393" cy="936104"/>
          </a:xfrm>
          <a:prstGeom prst="round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4.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«</a:t>
            </a:r>
            <a:r>
              <a:rPr lang="ru-RU" sz="1100" dirty="0">
                <a:solidFill>
                  <a:schemeClr val="tx1"/>
                </a:solidFill>
              </a:rPr>
              <a:t>Обеспечение реализации муниципальной программы Большемурашкинского муниципального района Нижегородской </a:t>
            </a:r>
            <a:r>
              <a:rPr lang="ru-RU" sz="1100" dirty="0" smtClean="0">
                <a:solidFill>
                  <a:schemeClr val="tx1"/>
                </a:solidFill>
              </a:rPr>
              <a:t>области»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в</a:t>
            </a:r>
            <a:r>
              <a:rPr lang="ru-RU" sz="1100" dirty="0" smtClean="0">
                <a:solidFill>
                  <a:schemeClr val="tx1"/>
                </a:solidFill>
              </a:rPr>
              <a:t> сумме 12 836,3 тыс. руб.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872268" y="2870938"/>
            <a:ext cx="1419812" cy="356439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Целевые индикаторы</a:t>
            </a:r>
            <a:endParaRPr lang="ru-RU" sz="1200" b="1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488341"/>
              </p:ext>
            </p:extLst>
          </p:nvPr>
        </p:nvGraphicFramePr>
        <p:xfrm>
          <a:off x="5316835" y="2400314"/>
          <a:ext cx="3645370" cy="43261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78879"/>
                <a:gridCol w="471057"/>
                <a:gridCol w="471057"/>
                <a:gridCol w="524377"/>
              </a:tblGrid>
              <a:tr h="4704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</a:rPr>
                        <a:t>показателя </a:t>
                      </a:r>
                      <a:r>
                        <a:rPr lang="ru-RU" sz="1100" dirty="0">
                          <a:effectLst/>
                        </a:rPr>
                        <a:t>(индикатора)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2016 год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7382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Доходы  консолидированного  бюджета Большемурашкинского муниципального района  на  душу населения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тыс. </a:t>
                      </a:r>
                      <a:r>
                        <a:rPr lang="ru-RU" sz="1100" dirty="0" smtClean="0">
                          <a:effectLst/>
                        </a:rPr>
                        <a:t>руб.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28,8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722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расходов консолидированного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бюджета Большемурашкинского муниципального района,  формируемых  в рамках муниципальных  программ, в общем объеме  расходов консолидированного бюджета (без    учета субвенций из областного бюджета)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85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153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Удельный  вес муниципального долга по отношению к доходам  районного бюджета  без  учета безвозмездных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поступлений  из областного бюджета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&lt;5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&lt;5</a:t>
                      </a:r>
                      <a:r>
                        <a:rPr lang="ru-RU" sz="1100" dirty="0" smtClean="0">
                          <a:effectLst/>
                        </a:rPr>
                        <a:t>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92908" y="1412776"/>
            <a:ext cx="849039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</a:rPr>
              <a:t>Обеспечение сбалансированности и устойчивости бюджета Большемурашкинского муниципального района Нижегородской области, повышение эффективности и качества управления муниципальными финансами Большемурашкинского муниципального района Нижегородской области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44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1F6A53-3CAA-4B6E-8049-A0505713C5E0}" type="slidenum">
              <a:rPr lang="ru-RU" smtClean="0"/>
              <a:t>34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2218" y="260648"/>
            <a:ext cx="8496944" cy="1080120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Муниципальная программа «Меры социальной поддержки населения Большемурашкинского муниципального района Нижегородской области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 2014-2016 годы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бюджете на 2016 год запланирована в сумме  7 075,2 тыс. руб.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18771" y="1556792"/>
            <a:ext cx="8490391" cy="369332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</a:rPr>
              <a:t>О</a:t>
            </a:r>
            <a:r>
              <a:rPr lang="ru-RU" sz="1400" dirty="0" smtClean="0">
                <a:solidFill>
                  <a:schemeClr val="tx1"/>
                </a:solidFill>
              </a:rPr>
              <a:t>беспечение </a:t>
            </a:r>
            <a:r>
              <a:rPr lang="ru-RU" sz="1400" dirty="0">
                <a:solidFill>
                  <a:schemeClr val="tx1"/>
                </a:solidFill>
              </a:rPr>
              <a:t>доступных качественных услуг для различных слоёв населения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1520" y="2204864"/>
            <a:ext cx="2808312" cy="1584176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1.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«Поддержка работников сельскохозяйственного производства в возрасте до 30 лет </a:t>
            </a:r>
            <a:r>
              <a:rPr lang="ru-RU" sz="1100" b="1" dirty="0" smtClean="0">
                <a:solidFill>
                  <a:schemeClr val="tx1"/>
                </a:solidFill>
              </a:rPr>
              <a:t>Большемурашкинского муниципального </a:t>
            </a:r>
            <a:r>
              <a:rPr lang="ru-RU" sz="1100" b="1" dirty="0">
                <a:solidFill>
                  <a:schemeClr val="tx1"/>
                </a:solidFill>
              </a:rPr>
              <a:t>района Нижегородской области  </a:t>
            </a:r>
            <a:endParaRPr lang="ru-RU" sz="11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</a:t>
            </a:r>
            <a:r>
              <a:rPr lang="ru-RU" sz="1100" b="1" dirty="0">
                <a:solidFill>
                  <a:schemeClr val="tx1"/>
                </a:solidFill>
              </a:rPr>
              <a:t>2014-2016 годы</a:t>
            </a:r>
            <a:r>
              <a:rPr lang="ru-RU" sz="1100" b="1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в сумме 132,0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419872" y="2207543"/>
            <a:ext cx="2612246" cy="1584176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dirty="0" smtClean="0">
                <a:solidFill>
                  <a:schemeClr val="tx1"/>
                </a:solidFill>
              </a:rPr>
              <a:t>2.</a:t>
            </a:r>
            <a:endParaRPr lang="ru-RU" sz="1100" b="1" dirty="0">
              <a:solidFill>
                <a:schemeClr val="tx1"/>
              </a:solidFill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«Поддержка ветеранов боевых действий Большемурашкинского муниципального района Нижегородской </a:t>
            </a:r>
            <a:r>
              <a:rPr lang="ru-RU" sz="1100" b="1" dirty="0" smtClean="0">
                <a:solidFill>
                  <a:schemeClr val="tx1"/>
                </a:solidFill>
              </a:rPr>
              <a:t>области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</a:t>
            </a:r>
            <a:r>
              <a:rPr lang="ru-RU" sz="1100" b="1" dirty="0">
                <a:solidFill>
                  <a:schemeClr val="tx1"/>
                </a:solidFill>
              </a:rPr>
              <a:t>2014-2016 годы</a:t>
            </a:r>
            <a:r>
              <a:rPr lang="ru-RU" sz="1100" b="1" dirty="0" smtClean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в сумме 15,0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300192" y="2204864"/>
            <a:ext cx="2736304" cy="1584176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3</a:t>
            </a:r>
            <a:r>
              <a:rPr lang="ru-RU" sz="1100" b="1" dirty="0" smtClean="0">
                <a:solidFill>
                  <a:schemeClr val="tx1"/>
                </a:solidFill>
              </a:rPr>
              <a:t>.</a:t>
            </a:r>
            <a:endParaRPr lang="ru-RU" sz="1100" b="1" dirty="0">
              <a:solidFill>
                <a:schemeClr val="tx1"/>
              </a:solidFill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«Оказание поддержки </a:t>
            </a:r>
            <a:r>
              <a:rPr lang="ru-RU" sz="1100" b="1" dirty="0" smtClean="0">
                <a:solidFill>
                  <a:schemeClr val="tx1"/>
                </a:solidFill>
              </a:rPr>
              <a:t>лицам, оказавшимся </a:t>
            </a:r>
            <a:r>
              <a:rPr lang="ru-RU" sz="1100" b="1" dirty="0">
                <a:solidFill>
                  <a:schemeClr val="tx1"/>
                </a:solidFill>
              </a:rPr>
              <a:t>в </a:t>
            </a:r>
            <a:r>
              <a:rPr lang="ru-RU" sz="1100" b="1" dirty="0" smtClean="0">
                <a:solidFill>
                  <a:schemeClr val="tx1"/>
                </a:solidFill>
              </a:rPr>
              <a:t>трудной жизненной </a:t>
            </a:r>
            <a:r>
              <a:rPr lang="ru-RU" sz="1100" b="1" dirty="0">
                <a:solidFill>
                  <a:schemeClr val="tx1"/>
                </a:solidFill>
              </a:rPr>
              <a:t>ситуации, проживающим на территории Большемурашкинского муниципального района Нижегородской области </a:t>
            </a:r>
            <a:endParaRPr lang="ru-RU" sz="11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2014-2016 </a:t>
            </a:r>
            <a:r>
              <a:rPr lang="ru-RU" sz="1100" b="1" dirty="0">
                <a:solidFill>
                  <a:schemeClr val="tx1"/>
                </a:solidFill>
              </a:rPr>
              <a:t>годы</a:t>
            </a:r>
            <a:r>
              <a:rPr lang="ru-RU" sz="1100" b="1" dirty="0" smtClean="0">
                <a:solidFill>
                  <a:schemeClr val="tx1"/>
                </a:solidFill>
              </a:rPr>
              <a:t>»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в сумме 100,0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51520" y="4149080"/>
            <a:ext cx="2736304" cy="1584176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dirty="0" smtClean="0">
                <a:solidFill>
                  <a:schemeClr val="tx1"/>
                </a:solidFill>
              </a:rPr>
              <a:t>4.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«Поддержка лиц пожилого возраста, проживающих на территории Большемурашкинского муниципального района Нижегородской области и иные мероприятия для ветеранов и инвалидов на 2014-2016 годы»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в сумме 4 573,3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295814" y="4186411"/>
            <a:ext cx="2736304" cy="1584176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dirty="0" smtClean="0">
                <a:solidFill>
                  <a:schemeClr val="tx1"/>
                </a:solidFill>
              </a:rPr>
              <a:t>5.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«Поддержка института семьи и иные районные мероприятия в области социальной политики в Большемурашкинском муниципальном районе Нижегородской области  </a:t>
            </a:r>
            <a:endParaRPr lang="ru-RU" sz="11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</a:t>
            </a:r>
            <a:r>
              <a:rPr lang="ru-RU" sz="1100" b="1" dirty="0">
                <a:solidFill>
                  <a:schemeClr val="tx1"/>
                </a:solidFill>
              </a:rPr>
              <a:t>2014-2016 годы</a:t>
            </a:r>
            <a:r>
              <a:rPr lang="ru-RU" sz="1100" b="1" dirty="0" smtClean="0">
                <a:solidFill>
                  <a:schemeClr val="tx1"/>
                </a:solidFill>
              </a:rPr>
              <a:t>»</a:t>
            </a:r>
            <a:endParaRPr lang="ru-RU" sz="1100" b="1" dirty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в сумме 821,0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300192" y="4181475"/>
            <a:ext cx="2736304" cy="1584176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dirty="0" smtClean="0">
                <a:solidFill>
                  <a:schemeClr val="tx1"/>
                </a:solidFill>
              </a:rPr>
              <a:t>6.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«</a:t>
            </a:r>
            <a:r>
              <a:rPr lang="ru-RU" sz="1100" b="1" dirty="0">
                <a:solidFill>
                  <a:schemeClr val="tx1"/>
                </a:solidFill>
              </a:rPr>
              <a:t>Поддержка детей сирот и детей, оставшихся без попечения родителей, проживающих на территории Большемурашкинского муниципального района Нижегородской области </a:t>
            </a:r>
            <a:endParaRPr lang="ru-RU" sz="11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</a:t>
            </a:r>
            <a:r>
              <a:rPr lang="ru-RU" sz="1100" b="1" dirty="0">
                <a:solidFill>
                  <a:schemeClr val="tx1"/>
                </a:solidFill>
              </a:rPr>
              <a:t>2014-2016 годы</a:t>
            </a:r>
            <a:r>
              <a:rPr lang="ru-RU" sz="1100" b="1" dirty="0" smtClean="0">
                <a:solidFill>
                  <a:schemeClr val="tx1"/>
                </a:solidFill>
              </a:rPr>
              <a:t>»</a:t>
            </a:r>
            <a:endParaRPr lang="ru-RU" sz="1100" b="1" dirty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в сумме 1 433,9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807804" y="6165304"/>
            <a:ext cx="3836382" cy="360040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396005"/>
              </p:ext>
            </p:extLst>
          </p:nvPr>
        </p:nvGraphicFramePr>
        <p:xfrm>
          <a:off x="475915" y="1011855"/>
          <a:ext cx="4672149" cy="39022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8668"/>
                <a:gridCol w="593875"/>
                <a:gridCol w="845510"/>
                <a:gridCol w="864096"/>
              </a:tblGrid>
              <a:tr h="268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показателя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Ед. изм.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2016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</a:tr>
              <a:tr h="617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Доля молодых специалистов со стажем работы до 5 лет к общему числу специалистов в социальных отраслях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</a:tr>
              <a:tr h="442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Численность работников в предприятиях сельского хозяйства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Чел.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25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менее 30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</a:tr>
              <a:tr h="442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мероприятий, направленных на социальную адаптацию лиц пожилого возраста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Ед.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ежегодно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5 ежегодно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</a:tr>
              <a:tr h="442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Увеличение объема денежных средств, выделяемых в виде социальной поддержки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5%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</a:t>
                      </a:r>
                      <a:r>
                        <a:rPr lang="ru-RU" sz="11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</a:tr>
              <a:tr h="4927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 мероприятий, направленных на  мероприятия социального характера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100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запланированного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</a:t>
                      </a:r>
                      <a:r>
                        <a:rPr lang="ru-RU" sz="1100" dirty="0" smtClean="0">
                          <a:effectLst/>
                        </a:rPr>
                        <a:t>100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от </a:t>
                      </a:r>
                      <a:r>
                        <a:rPr lang="ru-RU" sz="1100" dirty="0">
                          <a:effectLst/>
                        </a:rPr>
                        <a:t>запланированного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70" marR="39370" marT="39370" marB="6477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5254750"/>
            <a:ext cx="56747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местного бюджета на </a:t>
            </a:r>
            <a:r>
              <a:rPr lang="ru-RU" sz="1600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 политику в </a:t>
            </a:r>
            <a:r>
              <a:rPr lang="ru-RU" sz="1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расчете на 1 жителя </a:t>
            </a:r>
            <a:r>
              <a:rPr lang="ru-RU" sz="1600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увеличится</a:t>
            </a:r>
          </a:p>
          <a:p>
            <a:pPr algn="ctr"/>
            <a:r>
              <a:rPr lang="ru-RU" sz="1600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2014-2016 </a:t>
            </a:r>
            <a:r>
              <a:rPr lang="ru-RU" sz="16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algn="ctr"/>
            <a:r>
              <a:rPr lang="ru-RU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 </a:t>
            </a:r>
            <a:r>
              <a:rPr lang="ru-RU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до </a:t>
            </a:r>
            <a:r>
              <a:rPr lang="ru-RU" sz="16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</a:t>
            </a:r>
            <a:r>
              <a:rPr lang="ru-RU" sz="1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5580112" y="1196752"/>
            <a:ext cx="2601838" cy="1747639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84" y="2575395"/>
            <a:ext cx="2620702" cy="174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05" y="4045371"/>
            <a:ext cx="2620702" cy="17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/>
          <p:cNvSpPr/>
          <p:nvPr/>
        </p:nvSpPr>
        <p:spPr>
          <a:xfrm>
            <a:off x="2563019" y="188640"/>
            <a:ext cx="3836382" cy="432048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786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36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2218" y="260648"/>
            <a:ext cx="8496944" cy="1080120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Муниципальная программа «Развитие социальной и инженерной инфраструктуры Большемурашкинского муниципального района Нижегородской области на 2015-2017 годы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бюджете на 2016 год запланирована в сумме  4 932,0  тыс. руб.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18771" y="1556792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</a:rPr>
              <a:t>Создание материальной базы развития социальной инженерной инфраструктуры для обеспечения решения главной стратегической цели - повышение качества жизни населения  Большемурашкинского </a:t>
            </a:r>
            <a:r>
              <a:rPr lang="ru-RU" sz="1400" dirty="0" smtClean="0">
                <a:solidFill>
                  <a:schemeClr val="tx1"/>
                </a:solidFill>
              </a:rPr>
              <a:t>района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420888"/>
            <a:ext cx="2664296" cy="187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266429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939578"/>
              </p:ext>
            </p:extLst>
          </p:nvPr>
        </p:nvGraphicFramePr>
        <p:xfrm>
          <a:off x="4067944" y="2492896"/>
          <a:ext cx="4680520" cy="15841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12754"/>
                <a:gridCol w="694573"/>
                <a:gridCol w="773193"/>
              </a:tblGrid>
              <a:tr h="4704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</a:rPr>
                        <a:t>показателя </a:t>
                      </a:r>
                      <a:r>
                        <a:rPr lang="ru-RU" sz="1100" dirty="0">
                          <a:effectLst/>
                        </a:rPr>
                        <a:t>(индикатора)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2016 год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3936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газификации домов и квартир сетевым газом во  всех населенных пунктах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Обеспеченность населения питьевой водой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%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Ввод жилья при участии федерального и областного бюджетов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кв. м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4 365,92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067944" y="4293095"/>
            <a:ext cx="4680520" cy="203132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Бюджетные ассигнования в рамках программы будут направлены на:</a:t>
            </a:r>
          </a:p>
          <a:p>
            <a:r>
              <a:rPr lang="ru-RU" sz="1400" dirty="0"/>
              <a:t>-  обеспечение мероприятий по  переселению граждан из аварийного жилищного фонда – 4400, 0 </a:t>
            </a:r>
            <a:r>
              <a:rPr lang="ru-RU" sz="1400" dirty="0" smtClean="0"/>
              <a:t>тыс. руб. ;</a:t>
            </a:r>
            <a:endParaRPr lang="ru-RU" sz="1400" dirty="0"/>
          </a:p>
          <a:p>
            <a:r>
              <a:rPr lang="ru-RU" sz="1400" dirty="0"/>
              <a:t>- проектные работы на газоснабжение Дома культуры и детского сада в с.Кишкино-232,0 тыс</a:t>
            </a:r>
            <a:r>
              <a:rPr lang="ru-RU" sz="1400" dirty="0" smtClean="0"/>
              <a:t>. руб.;</a:t>
            </a:r>
            <a:endParaRPr lang="ru-RU" sz="1400" dirty="0"/>
          </a:p>
          <a:p>
            <a:r>
              <a:rPr lang="ru-RU" sz="1400" dirty="0"/>
              <a:t>- подведение социально-инженерной инфраструктуры к домам граждан, переселенных из аварийного жилищного фонда – 300,0 тыс</a:t>
            </a:r>
            <a:r>
              <a:rPr lang="ru-RU" sz="1400" dirty="0" smtClean="0"/>
              <a:t>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29324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37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2218" y="260648"/>
            <a:ext cx="8496944" cy="1080120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Муниципальная программа «Повышение  эффективности муниципального управления Большемурашкинского муниципального района Нижегородской области на 2015-2017 годы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бюджете на 2016 год запланирована в сумме  25 279,1  тыс. руб.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18771" y="1556792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</a:rPr>
              <a:t>С</a:t>
            </a:r>
            <a:r>
              <a:rPr lang="ru-RU" sz="1400" dirty="0" smtClean="0">
                <a:solidFill>
                  <a:schemeClr val="tx1"/>
                </a:solidFill>
              </a:rPr>
              <a:t>оздание </a:t>
            </a:r>
            <a:r>
              <a:rPr lang="ru-RU" sz="1400" dirty="0">
                <a:solidFill>
                  <a:schemeClr val="tx1"/>
                </a:solidFill>
              </a:rPr>
              <a:t>условий для повышения эффективности муниципального </a:t>
            </a:r>
            <a:r>
              <a:rPr lang="ru-RU" sz="1400" dirty="0" smtClean="0">
                <a:solidFill>
                  <a:schemeClr val="tx1"/>
                </a:solidFill>
              </a:rPr>
              <a:t>управления, </a:t>
            </a:r>
            <a:r>
              <a:rPr lang="ru-RU" sz="1400" dirty="0">
                <a:solidFill>
                  <a:schemeClr val="tx1"/>
                </a:solidFill>
              </a:rPr>
              <a:t>развития местного самоуправления и муниципальной службы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733199" y="2420888"/>
            <a:ext cx="3836382" cy="576064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Подпрограммы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32423" y="3212976"/>
            <a:ext cx="2791630" cy="1584176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1.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Повышение </a:t>
            </a:r>
            <a:r>
              <a:rPr lang="ru-RU" sz="1100" dirty="0">
                <a:solidFill>
                  <a:schemeClr val="tx1"/>
                </a:solidFill>
              </a:rPr>
              <a:t>эффективности муниципального управления, развитие местного самоуправления и муниципальной службы Большемурашкинского муниципального района Нижегородской области на </a:t>
            </a:r>
            <a:r>
              <a:rPr lang="ru-RU" sz="1100" dirty="0" smtClean="0">
                <a:solidFill>
                  <a:schemeClr val="tx1"/>
                </a:solidFill>
              </a:rPr>
              <a:t>2015-2017 годы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в</a:t>
            </a:r>
            <a:r>
              <a:rPr lang="ru-RU" sz="1100" dirty="0" smtClean="0">
                <a:solidFill>
                  <a:schemeClr val="tx1"/>
                </a:solidFill>
              </a:rPr>
              <a:t> сумме 150,0 тыс. руб.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203848" y="3212976"/>
            <a:ext cx="2583904" cy="1584176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2.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Развитие ресурсного обеспечения и юридическая поддержка органов местного самоуправления Большемурашкинского муниципального района Нижегородской области на 2015-2017 </a:t>
            </a:r>
            <a:r>
              <a:rPr lang="ru-RU" sz="1100" dirty="0" smtClean="0">
                <a:solidFill>
                  <a:schemeClr val="tx1"/>
                </a:solidFill>
              </a:rPr>
              <a:t>годы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в</a:t>
            </a:r>
            <a:r>
              <a:rPr lang="ru-RU" sz="1100" dirty="0" smtClean="0">
                <a:solidFill>
                  <a:schemeClr val="tx1"/>
                </a:solidFill>
              </a:rPr>
              <a:t> сумме 1 399,4 тыс. руб.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117532" y="3204592"/>
            <a:ext cx="2702940" cy="1584176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3.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Обеспечение внедрения и развития механизма предупреждения коррупции, выявления и разрешения конфликта интересов в Большемурашкинском муниципальном районе Нижегородской области на 2015-2017 годы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в сумме 0,0 тыс. руб.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32423" y="5013176"/>
            <a:ext cx="2791630" cy="1584176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4.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Предоставление социальных гарантий лицам, замещающим муниципальные должности, должности муниципальной службы и служащим органов местного самоуправления Большемурашкинского муниципального района Нижегородской области на 2015-2017 </a:t>
            </a:r>
            <a:r>
              <a:rPr lang="ru-RU" sz="1100" dirty="0" smtClean="0">
                <a:solidFill>
                  <a:schemeClr val="tx1"/>
                </a:solidFill>
              </a:rPr>
              <a:t>годы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в сумме 5 100,0 тыс. руб.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6073187" y="4986858"/>
            <a:ext cx="2791630" cy="1584176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Подпрограмма 5.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Обеспечение реализации муниципальной программы  «Повышение эффективности муниципального управления Большемурашкинского муниципального района Нижегородской области </a:t>
            </a:r>
            <a:r>
              <a:rPr lang="ru-RU" sz="1100" dirty="0" smtClean="0">
                <a:solidFill>
                  <a:schemeClr val="tx1"/>
                </a:solidFill>
              </a:rPr>
              <a:t>н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а </a:t>
            </a:r>
            <a:r>
              <a:rPr lang="ru-RU" sz="1100" dirty="0">
                <a:solidFill>
                  <a:schemeClr val="tx1"/>
                </a:solidFill>
              </a:rPr>
              <a:t>2015-2017 </a:t>
            </a:r>
            <a:r>
              <a:rPr lang="ru-RU" sz="1100" dirty="0" smtClean="0">
                <a:solidFill>
                  <a:schemeClr val="tx1"/>
                </a:solidFill>
              </a:rPr>
              <a:t>годы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в сумме 18 479,7 тыс. руб.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3133230" y="5778946"/>
            <a:ext cx="2858487" cy="936104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682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1F6A53-3CAA-4B6E-8049-A0505713C5E0}" type="slidenum">
              <a:rPr lang="ru-RU" smtClean="0"/>
              <a:t>38</a:t>
            </a:fld>
            <a:endParaRPr lang="ru-RU" dirty="0"/>
          </a:p>
        </p:txBody>
      </p:sp>
      <p:sp>
        <p:nvSpPr>
          <p:cNvPr id="3" name="Стрелка вниз 2"/>
          <p:cNvSpPr/>
          <p:nvPr/>
        </p:nvSpPr>
        <p:spPr>
          <a:xfrm>
            <a:off x="2555776" y="116632"/>
            <a:ext cx="3836382" cy="576064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15716"/>
            <a:ext cx="3456384" cy="2765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40366"/>
              </p:ext>
            </p:extLst>
          </p:nvPr>
        </p:nvGraphicFramePr>
        <p:xfrm>
          <a:off x="3707904" y="908720"/>
          <a:ext cx="5184577" cy="57853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09395"/>
                <a:gridCol w="735022"/>
                <a:gridCol w="720080"/>
                <a:gridCol w="720080"/>
              </a:tblGrid>
              <a:tr h="331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</a:t>
                      </a:r>
                      <a:r>
                        <a:rPr lang="ru-RU" sz="1000" dirty="0" smtClean="0">
                          <a:effectLst/>
                        </a:rPr>
                        <a:t>показателя </a:t>
                      </a:r>
                      <a:r>
                        <a:rPr lang="ru-RU" sz="1000" dirty="0">
                          <a:effectLst/>
                        </a:rPr>
                        <a:t>(индикатора)  </a:t>
                      </a:r>
                      <a:endParaRPr lang="ru-RU" sz="1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цели </a:t>
                      </a:r>
                      <a:r>
                        <a:rPr lang="ru-RU" sz="1000" dirty="0">
                          <a:effectLst/>
                        </a:rPr>
                        <a:t>Программы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2015 год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2016 год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800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1.Доля принятия необходимых муниципальных правовых актов по вопросам местного значения, развития муниципальной службы, реализации иных полномочий органов местного самоуправления в соответствии с требованиями законодательства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800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2.Количество муниципальных служащих, прошедших повышение квалификации, переподготовку, стажировку, принявших участие в семинарах, тренингах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( от запланированного)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( чел)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(21 чел.)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(21 чел.)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32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3.Муниципальные служащие, успешно прошедшие испытание при поступлении на работу 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800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4.Соответствие доли муниципальных служащих, имеющих право на предоставление социальных гарантий в соответствии с законодательством о муниципальной службе и получаемых социальные гарантии в соответствии с Программой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3523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5.Количесво муниципальных служащих имеющих высшее профессиональное образование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95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98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4804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6.Количество муниципальных служащих, подлежащих аттестации и прошедших аттестацию в отчетном году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Чел.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менее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 менее 5 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3202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7.Доля рассмотренных обращений граждан в общем количестве о коррупционных правонарушениях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6405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8. Доля действующих нормативных правовых актов органов местного самоуправления района и их проектов, прошедших антикоррупционную экспертизу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  <a:tr h="4804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9. Оснащение рабочих мест муниципальных служащих компьютерной техникой и расходными материалами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32" marR="59232" marT="0" marB="0"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551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447799"/>
            <a:ext cx="2415539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8439" y="3259168"/>
            <a:ext cx="24003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5105400"/>
            <a:ext cx="22774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39</a:t>
            </a:fld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9894" y="116632"/>
            <a:ext cx="8496944" cy="1080120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Муниципальная программа «Развитие агропромышленного комплекса Большемурашкинского муниципального района Нижегородской области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бюджете на 2016 год запланирована в сумме  19 870,6  тыс. руб.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95536" y="1340768"/>
            <a:ext cx="6025437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Цель программы: </a:t>
            </a:r>
            <a:r>
              <a:rPr lang="ru-RU" sz="1400" dirty="0" smtClean="0">
                <a:solidFill>
                  <a:schemeClr val="tx1"/>
                </a:solidFill>
              </a:rPr>
              <a:t>Развитие </a:t>
            </a:r>
            <a:r>
              <a:rPr lang="ru-RU" sz="1400" dirty="0">
                <a:solidFill>
                  <a:schemeClr val="tx1"/>
                </a:solidFill>
              </a:rPr>
              <a:t>производственно-финансовой деятельности сельскохозяйственных </a:t>
            </a:r>
            <a:r>
              <a:rPr lang="ru-RU" sz="1400" dirty="0" smtClean="0">
                <a:solidFill>
                  <a:schemeClr val="tx1"/>
                </a:solidFill>
              </a:rPr>
              <a:t>организаций и обеспечение </a:t>
            </a:r>
            <a:r>
              <a:rPr lang="ru-RU" sz="1400" dirty="0">
                <a:solidFill>
                  <a:schemeClr val="tx1"/>
                </a:solidFill>
              </a:rPr>
              <a:t>создания условий для реализации муниципальной </a:t>
            </a:r>
            <a:r>
              <a:rPr lang="ru-RU" sz="1400" dirty="0" smtClean="0">
                <a:solidFill>
                  <a:schemeClr val="tx1"/>
                </a:solidFill>
              </a:rPr>
              <a:t>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8612" y="2216378"/>
            <a:ext cx="3019642" cy="1212622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Подпрограмма 1.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«Развитие </a:t>
            </a:r>
            <a:r>
              <a:rPr lang="ru-RU" sz="1200" dirty="0">
                <a:solidFill>
                  <a:schemeClr val="tx1"/>
                </a:solidFill>
              </a:rPr>
              <a:t>сельского хозяйства Большемурашкинского муниципального района Нижегородской области»  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до </a:t>
            </a:r>
            <a:r>
              <a:rPr lang="ru-RU" sz="1200" dirty="0">
                <a:solidFill>
                  <a:schemeClr val="tx1"/>
                </a:solidFill>
              </a:rPr>
              <a:t>2020 года 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 сумме 16 261,2 тыс. руб.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35896" y="2229327"/>
            <a:ext cx="2520280" cy="1199674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Подпрограмма 2.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«Обеспечение реализации </a:t>
            </a:r>
            <a:r>
              <a:rPr lang="ru-RU" sz="1200" dirty="0">
                <a:solidFill>
                  <a:schemeClr val="tx1"/>
                </a:solidFill>
              </a:rPr>
              <a:t>муниципальной </a:t>
            </a:r>
            <a:r>
              <a:rPr lang="ru-RU" sz="1200" dirty="0" smtClean="0">
                <a:solidFill>
                  <a:schemeClr val="tx1"/>
                </a:solidFill>
              </a:rPr>
              <a:t>программы»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 сумме 3 609,4 тыс. руб.</a:t>
            </a:r>
            <a:endParaRPr lang="ru-RU" sz="1200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21912"/>
              </p:ext>
            </p:extLst>
          </p:nvPr>
        </p:nvGraphicFramePr>
        <p:xfrm>
          <a:off x="186960" y="3790950"/>
          <a:ext cx="6199783" cy="26289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111551"/>
                <a:gridCol w="793250"/>
                <a:gridCol w="646910"/>
                <a:gridCol w="64807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</a:t>
                      </a:r>
                      <a:r>
                        <a:rPr lang="ru-RU" sz="1000" dirty="0" smtClean="0">
                          <a:effectLst/>
                        </a:rPr>
                        <a:t>показателя </a:t>
                      </a:r>
                      <a:r>
                        <a:rPr lang="ru-RU" sz="1000" dirty="0">
                          <a:effectLst/>
                        </a:rPr>
                        <a:t>(индикатора)  цели Программы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2015 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2016 год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Среднемесячная номинальная заработная плата в сельском хозяйстве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руб.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13580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14940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прибыльных сельскохозяйственных организаций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Валовая продукция сельского хозяйства во всех категориях хозяйств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млн. руб.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682,5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683,2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Производство продукции растениеводства в хозяйствах всех категорий: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зерновые и зернобобовые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тонн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17000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17340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картофель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тонн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6545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6575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овощи открытого и защищенного грунта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тонн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2657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2756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Производство продукции животноводства в хозяйствах всех категорий: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скот и птица на убой (в живом весе)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тонн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молоко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тонн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7760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7765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яйцо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effectLst/>
                        </a:rPr>
                        <a:t>тыс.шт</a:t>
                      </a:r>
                      <a:r>
                        <a:rPr lang="ru-RU" sz="10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Укомплектованность должностей муниципальной службы в управлении сельского хозяйства администрации Большемурашкинского муниципального района  Нижегородской области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2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60648"/>
            <a:ext cx="84969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Большемурашкинского муниципального  </a:t>
            </a:r>
            <a:r>
              <a:rPr lang="ru-RU" sz="2000" b="1" cap="all" dirty="0" smtClean="0"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0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1484784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Эффективное, ответственное и прозрачное управление муниципальными финансами Большемурашкинского муниципального района является базовым условием достижения стратегических целей социально-экономического развития Большемурашкинского муниципального района. Одно из ключевых задач бюджетной политики Большемурашкинского муниципального района на 2016 год является обеспечение прозрачности и открытости бюджетного процесса.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Для привлечения большего количества граждан района к участию в обсуждении вопросов формирования бюджета Большемурашкинского муниципального района и его исполнения разработан «Бюджет для граждан». «Бюджет для граждан» предназначен, прежде всего, для жителей, не обладающих специальными знаниями в сфере бюджетного законодательства. Информация, размещаемая в  разделе «Бюджет для граждан», в доступной форме знакомит граждан с основными целями, задачами и приоритетными направлениями бюджетной политики Большемурашкинского муниципального района, с основными характеристиками бюджета района и результатами его исполнения.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Надеемся, что представление бюджета и бюджетного процесса  в понятной для жителей форме повысит уровень общественного участия граждан в бюджетном процессе Большемурашкинского муниципального района.</a:t>
            </a: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Большемурашкинского муниципального района                   Н.А. Беляков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61F6A53-3CAA-4B6E-8049-A0505713C5E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5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40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9894" y="116632"/>
            <a:ext cx="8496944" cy="1080120"/>
          </a:xfrm>
          <a:prstGeom prst="roundRect">
            <a:avLst/>
          </a:prstGeom>
          <a:gradFill flip="none" rotWithShape="1">
            <a:gsLst>
              <a:gs pos="0">
                <a:srgbClr val="CCFF66"/>
              </a:gs>
              <a:gs pos="53000">
                <a:srgbClr val="FFFF00"/>
              </a:gs>
              <a:gs pos="100000">
                <a:srgbClr val="92D050"/>
              </a:gs>
            </a:gsLst>
            <a:lin ang="13500000" scaled="1"/>
            <a:tileRect/>
          </a:gradFill>
          <a:ln>
            <a:solidFill>
              <a:srgbClr val="00B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Муниципальная программа «Развитие автомобильного транспорта Большемурашкинского муниципального района Нижегородской области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бюджете на 2016 год запланирована в сумме  3 000,0  тыс. руб.</a:t>
            </a:r>
            <a:endParaRPr lang="ru-RU" sz="1400" b="1" dirty="0" smtClean="0">
              <a:solidFill>
                <a:schemeClr val="tx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3528" y="1676450"/>
            <a:ext cx="5243684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</a:rPr>
              <a:t>Повышение эффективности работы транспортного предприятия в целях улучшения качества пассажирского обслуживания населения </a:t>
            </a:r>
            <a:r>
              <a:rPr lang="ru-RU" sz="1400" dirty="0" smtClean="0">
                <a:solidFill>
                  <a:schemeClr val="tx1"/>
                </a:solidFill>
              </a:rPr>
              <a:t>района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79" y="1340767"/>
            <a:ext cx="3267617" cy="245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79" y="4005064"/>
            <a:ext cx="3267617" cy="209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39369692"/>
              </p:ext>
            </p:extLst>
          </p:nvPr>
        </p:nvGraphicFramePr>
        <p:xfrm>
          <a:off x="107504" y="3183508"/>
          <a:ext cx="4896544" cy="289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3568" y="2566123"/>
            <a:ext cx="319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Основные задачи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866861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4466" y="260648"/>
            <a:ext cx="7560840" cy="648072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направляемые в бюджеты поселений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80934274"/>
              </p:ext>
            </p:extLst>
          </p:nvPr>
        </p:nvGraphicFramePr>
        <p:xfrm>
          <a:off x="1652558" y="1249969"/>
          <a:ext cx="709590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505729"/>
              </p:ext>
            </p:extLst>
          </p:nvPr>
        </p:nvGraphicFramePr>
        <p:xfrm>
          <a:off x="501989" y="4581128"/>
          <a:ext cx="7883318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80355"/>
                <a:gridCol w="1238334"/>
                <a:gridCol w="1326786"/>
                <a:gridCol w="13378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52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4 229,1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8 713,5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790,9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189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264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43 848,3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24 762,9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10 940,6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  <a:tr h="24636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13527,0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33 953,6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20 281,9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02280" y="4222226"/>
            <a:ext cx="983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188640"/>
            <a:ext cx="7848872" cy="504056"/>
          </a:xfrm>
          <a:prstGeom prst="roundRect">
            <a:avLst/>
          </a:prstGeom>
          <a:solidFill>
            <a:srgbClr val="FFCC00"/>
          </a:solidFill>
          <a:ln>
            <a:solidFill>
              <a:srgbClr val="FF660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0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-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совокупность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долговых обязательств муниципального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23953"/>
            <a:ext cx="273903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udg1\Desktop\Бюджет для граждан\909_2015030162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533" y="1216497"/>
            <a:ext cx="3333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09992027"/>
              </p:ext>
            </p:extLst>
          </p:nvPr>
        </p:nvGraphicFramePr>
        <p:xfrm>
          <a:off x="611560" y="1412776"/>
          <a:ext cx="482453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314120"/>
              </p:ext>
            </p:extLst>
          </p:nvPr>
        </p:nvGraphicFramePr>
        <p:xfrm>
          <a:off x="3059831" y="5013176"/>
          <a:ext cx="5616624" cy="79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9352"/>
                <a:gridCol w="1483636"/>
                <a:gridCol w="148363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На</a:t>
                      </a:r>
                    </a:p>
                    <a:p>
                      <a:pPr algn="ctr"/>
                      <a:r>
                        <a:rPr lang="ru-RU" sz="1100" dirty="0" smtClean="0"/>
                        <a:t> 01.01.2016 г.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На </a:t>
                      </a:r>
                    </a:p>
                    <a:p>
                      <a:pPr algn="ctr"/>
                      <a:r>
                        <a:rPr lang="ru-RU" sz="1100" dirty="0" smtClean="0"/>
                        <a:t>01.01.2017г.</a:t>
                      </a:r>
                      <a:endParaRPr lang="ru-RU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Муниципальные гарантии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756,0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56376" y="4691607"/>
            <a:ext cx="847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(тыс. руб.)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275856" y="4571156"/>
            <a:ext cx="4478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предел муниципальный долга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73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43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4466" y="260648"/>
            <a:ext cx="7560840" cy="648072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2016 году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5076056" y="1628800"/>
            <a:ext cx="3744416" cy="1800200"/>
          </a:xfrm>
          <a:prstGeom prst="downArrowCallou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Источники финансирования дефицита бюджета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(1 360,6 тыс. руб.)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76056" y="3717032"/>
            <a:ext cx="3744416" cy="1656184"/>
          </a:xfrm>
          <a:prstGeom prst="round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Остатки средств местного бюджета на начало текущего финансового года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( 1 360,6 тыс. руб.)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9" y="1988840"/>
            <a:ext cx="4634880" cy="3089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780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4466" y="260648"/>
            <a:ext cx="7560840" cy="432048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8" y="908718"/>
            <a:ext cx="3865303" cy="284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04886" y="1052736"/>
            <a:ext cx="40395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Большемурашкинского муниципального района.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29705"/>
              </p:ext>
            </p:extLst>
          </p:nvPr>
        </p:nvGraphicFramePr>
        <p:xfrm>
          <a:off x="447996" y="3759023"/>
          <a:ext cx="8313780" cy="2919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56890"/>
                <a:gridCol w="415689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финансового управления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Лобанова Наталья Валентиновна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046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606360, Нижегородская обл.,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р.п. Большое Мурашкино, ул. Свободы, д.86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83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(83167) 5-12-57, (83167) 5-12-37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raifobmr@mts-nn.ru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http://www.admbmur.ru/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8-00 до 17-00 (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дни –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49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772400" cy="1851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СПАСИБО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ВНИМАНИЕ!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5867400"/>
            <a:ext cx="6400800" cy="76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Большемурашкинского муниципального района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870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827584" y="225658"/>
            <a:ext cx="7848872" cy="540931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граждан»?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6388" y="980728"/>
            <a:ext cx="8291264" cy="1656184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документ, содержащий основные положения проекта бюджета Большемурашкинского муниципального района на 2016 год, разрабатываемый в целях ознакомления граждан с основными целями, задачами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ассигнований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852936"/>
            <a:ext cx="4865365" cy="30858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54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15473" y="260648"/>
            <a:ext cx="7560840" cy="504056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980728"/>
            <a:ext cx="8352928" cy="923330"/>
          </a:xfrm>
          <a:prstGeom prst="rect">
            <a:avLst/>
          </a:prstGeom>
          <a:noFill/>
          <a:ln w="38100" cap="sq" cmpd="sng">
            <a:solidFill>
              <a:srgbClr val="00B0F0"/>
            </a:solidFill>
            <a:bevel/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73830" y="2204864"/>
            <a:ext cx="3168352" cy="828092"/>
          </a:xfrm>
          <a:prstGeom prst="roundRect">
            <a:avLst/>
          </a:prstGeom>
          <a:gradFill flip="none" rotWithShape="1">
            <a:gsLst>
              <a:gs pos="0">
                <a:srgbClr val="99FFCC"/>
              </a:gs>
              <a:gs pos="50000">
                <a:schemeClr val="accent1">
                  <a:tint val="44500"/>
                  <a:satMod val="160000"/>
                </a:schemeClr>
              </a:gs>
              <a:gs pos="79000">
                <a:srgbClr val="AFE7DD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Большемурашкинского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03648" y="3895731"/>
            <a:ext cx="2376264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64088" y="3901450"/>
            <a:ext cx="2160240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(4)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283968" y="5229200"/>
            <a:ext cx="2016224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(1)</a:t>
            </a:r>
          </a:p>
        </p:txBody>
      </p:sp>
      <p:sp>
        <p:nvSpPr>
          <p:cNvPr id="12" name="Овал 11"/>
          <p:cNvSpPr/>
          <p:nvPr/>
        </p:nvSpPr>
        <p:spPr>
          <a:xfrm>
            <a:off x="6660232" y="5229200"/>
            <a:ext cx="2045510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 (3)</a:t>
            </a:r>
          </a:p>
        </p:txBody>
      </p:sp>
      <p:cxnSp>
        <p:nvCxnSpPr>
          <p:cNvPr id="25" name="Прямая со стрелкой 24"/>
          <p:cNvCxnSpPr>
            <a:endCxn id="10" idx="0"/>
          </p:cNvCxnSpPr>
          <p:nvPr/>
        </p:nvCxnSpPr>
        <p:spPr>
          <a:xfrm>
            <a:off x="5724128" y="3051991"/>
            <a:ext cx="72008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9" idx="0"/>
          </p:cNvCxnSpPr>
          <p:nvPr/>
        </p:nvCxnSpPr>
        <p:spPr>
          <a:xfrm flipH="1">
            <a:off x="2591780" y="3046272"/>
            <a:ext cx="90010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  <a:endCxn id="11" idx="0"/>
          </p:cNvCxnSpPr>
          <p:nvPr/>
        </p:nvCxnSpPr>
        <p:spPr>
          <a:xfrm flipH="1">
            <a:off x="5292080" y="4693538"/>
            <a:ext cx="1152128" cy="535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  <a:endCxn id="12" idx="0"/>
          </p:cNvCxnSpPr>
          <p:nvPr/>
        </p:nvCxnSpPr>
        <p:spPr>
          <a:xfrm>
            <a:off x="6444208" y="4693538"/>
            <a:ext cx="1238779" cy="535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2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15474" y="4653136"/>
            <a:ext cx="7560839" cy="129614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его расходами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444208" y="1412776"/>
            <a:ext cx="223224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82508" y="1412776"/>
            <a:ext cx="207326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15473" y="260648"/>
            <a:ext cx="7560840" cy="504056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34" y="909472"/>
            <a:ext cx="3168517" cy="3631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489" y="1487686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поступающие в бюджет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0671" y="1486235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выплачиваемые из бюджета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398" y="602128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требование, предъявляемое к составлению и утверждению бюджета – это его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4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15473" y="260648"/>
            <a:ext cx="7560840" cy="504056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340768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 внешней проверке, рассмотрению и утверждению бюджетной отчетности;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финансовый год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год, предшествующий текущему финансовому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финансовый год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год, в котором осуществляется исполнение бюджета, составление и рассмотрение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Очередной финансовый год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год, следующий за текущим финансовым годом;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период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два финансовых года, следующие за очередным финансовым годом.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48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98072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61752587"/>
              </p:ext>
            </p:extLst>
          </p:nvPr>
        </p:nvGraphicFramePr>
        <p:xfrm>
          <a:off x="815473" y="2060848"/>
          <a:ext cx="75608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9</a:t>
            </a:fld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5473" y="260648"/>
            <a:ext cx="7560840" cy="504056"/>
          </a:xfrm>
          <a:prstGeom prst="roundRect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72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6783</TotalTime>
  <Words>5019</Words>
  <Application>Microsoft Office PowerPoint</Application>
  <PresentationFormat>Экран (4:3)</PresentationFormat>
  <Paragraphs>999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 Большемурашкинского муниципального  района, формируемые в рамках муниципальных программ и непрограммные расходы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Budg1</dc:creator>
  <cp:lastModifiedBy>Budg1</cp:lastModifiedBy>
  <cp:revision>335</cp:revision>
  <cp:lastPrinted>2017-01-09T07:53:42Z</cp:lastPrinted>
  <dcterms:created xsi:type="dcterms:W3CDTF">2014-10-31T07:03:44Z</dcterms:created>
  <dcterms:modified xsi:type="dcterms:W3CDTF">2017-01-09T08:13:44Z</dcterms:modified>
</cp:coreProperties>
</file>