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53"/>
  </p:notesMasterIdLst>
  <p:sldIdLst>
    <p:sldId id="256" r:id="rId2"/>
    <p:sldId id="259" r:id="rId3"/>
    <p:sldId id="258" r:id="rId4"/>
    <p:sldId id="257" r:id="rId5"/>
    <p:sldId id="301" r:id="rId6"/>
    <p:sldId id="266" r:id="rId7"/>
    <p:sldId id="300" r:id="rId8"/>
    <p:sldId id="295" r:id="rId9"/>
    <p:sldId id="303" r:id="rId10"/>
    <p:sldId id="279" r:id="rId11"/>
    <p:sldId id="265" r:id="rId12"/>
    <p:sldId id="302" r:id="rId13"/>
    <p:sldId id="307" r:id="rId14"/>
    <p:sldId id="305" r:id="rId15"/>
    <p:sldId id="306" r:id="rId16"/>
    <p:sldId id="309" r:id="rId17"/>
    <p:sldId id="271" r:id="rId18"/>
    <p:sldId id="270" r:id="rId19"/>
    <p:sldId id="293" r:id="rId20"/>
    <p:sldId id="275" r:id="rId21"/>
    <p:sldId id="298" r:id="rId22"/>
    <p:sldId id="299" r:id="rId23"/>
    <p:sldId id="280" r:id="rId24"/>
    <p:sldId id="324" r:id="rId25"/>
    <p:sldId id="327" r:id="rId26"/>
    <p:sldId id="311" r:id="rId27"/>
    <p:sldId id="329" r:id="rId28"/>
    <p:sldId id="296" r:id="rId29"/>
    <p:sldId id="312" r:id="rId30"/>
    <p:sldId id="277" r:id="rId31"/>
    <p:sldId id="330" r:id="rId32"/>
    <p:sldId id="278" r:id="rId33"/>
    <p:sldId id="313" r:id="rId34"/>
    <p:sldId id="314" r:id="rId35"/>
    <p:sldId id="315" r:id="rId36"/>
    <p:sldId id="316" r:id="rId37"/>
    <p:sldId id="317" r:id="rId38"/>
    <p:sldId id="283" r:id="rId39"/>
    <p:sldId id="285" r:id="rId40"/>
    <p:sldId id="297" r:id="rId41"/>
    <p:sldId id="318" r:id="rId42"/>
    <p:sldId id="319" r:id="rId43"/>
    <p:sldId id="284" r:id="rId44"/>
    <p:sldId id="288" r:id="rId45"/>
    <p:sldId id="320" r:id="rId46"/>
    <p:sldId id="331" r:id="rId47"/>
    <p:sldId id="291" r:id="rId48"/>
    <p:sldId id="292" r:id="rId49"/>
    <p:sldId id="289" r:id="rId50"/>
    <p:sldId id="322" r:id="rId51"/>
    <p:sldId id="290" r:id="rId5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FFCC"/>
    <a:srgbClr val="CCCCFF"/>
    <a:srgbClr val="EAEAEA"/>
    <a:srgbClr val="66FFFF"/>
    <a:srgbClr val="9999FF"/>
    <a:srgbClr val="CCECFF"/>
    <a:srgbClr val="CCFFCC"/>
    <a:srgbClr val="66CC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23" baseline="0">
                <a:latin typeface="Times New Roman" panose="02020603050405020304" pitchFamily="18" charset="0"/>
              </a:defRPr>
            </a:pPr>
            <a:r>
              <a:rPr lang="ru-RU" sz="1763" baseline="0" dirty="0" smtClean="0">
                <a:latin typeface="Times New Roman" panose="02020603050405020304" pitchFamily="18" charset="0"/>
              </a:rPr>
              <a:t>Численность населения, чел. </a:t>
            </a:r>
          </a:p>
        </c:rich>
      </c:tx>
      <c:layout>
        <c:manualLayout>
          <c:xMode val="edge"/>
          <c:yMode val="edge"/>
          <c:x val="0.30825553409597384"/>
          <c:y val="2.047510558642098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207814928194055"/>
          <c:y val="0.16967749770722643"/>
          <c:w val="0.83713790837162672"/>
          <c:h val="0.71870282386924333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населения, чел. </c:v>
                </c:pt>
              </c:strCache>
            </c:strRef>
          </c:tx>
          <c:spPr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pPr>
              <a:solidFill>
                <a:srgbClr val="FF0000"/>
              </a:solidFill>
              <a:ln>
                <a:solidFill>
                  <a:srgbClr val="C00000"/>
                </a:solidFill>
              </a:ln>
            </c:spPr>
          </c:marker>
          <c:dLbls>
            <c:txPr>
              <a:bodyPr/>
              <a:lstStyle/>
              <a:p>
                <a:pPr>
                  <a:defRPr sz="1598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  <c:pt idx="5">
                  <c:v>2019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10263</c:v>
                </c:pt>
                <c:pt idx="1">
                  <c:v>10127</c:v>
                </c:pt>
                <c:pt idx="2">
                  <c:v>9877</c:v>
                </c:pt>
                <c:pt idx="3">
                  <c:v>9684</c:v>
                </c:pt>
                <c:pt idx="4">
                  <c:v>9538</c:v>
                </c:pt>
                <c:pt idx="5">
                  <c:v>9515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793920"/>
        <c:axId val="117795456"/>
      </c:lineChart>
      <c:catAx>
        <c:axId val="117793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latin typeface="Times New Roman" panose="02020603050405020304" pitchFamily="18" charset="0"/>
              </a:defRPr>
            </a:pPr>
            <a:endParaRPr lang="ru-RU"/>
          </a:p>
        </c:txPr>
        <c:crossAx val="117795456"/>
        <c:crosses val="autoZero"/>
        <c:auto val="1"/>
        <c:lblAlgn val="ctr"/>
        <c:lblOffset val="100"/>
        <c:noMultiLvlLbl val="0"/>
      </c:catAx>
      <c:valAx>
        <c:axId val="117795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8" baseline="0">
                <a:latin typeface="Times New Roman" panose="02020603050405020304" pitchFamily="18" charset="0"/>
              </a:defRPr>
            </a:pPr>
            <a:endParaRPr lang="ru-RU"/>
          </a:p>
        </c:txPr>
        <c:crossAx val="117793920"/>
        <c:crosses val="autoZero"/>
        <c:crossBetween val="between"/>
      </c:valAx>
      <c:spPr>
        <a:noFill/>
        <a:ln w="25382">
          <a:noFill/>
        </a:ln>
      </c:spPr>
    </c:plotArea>
    <c:plotVisOnly val="1"/>
    <c:dispBlanksAs val="gap"/>
    <c:showDLblsOverMax val="0"/>
  </c:chart>
  <c:txPr>
    <a:bodyPr/>
    <a:lstStyle/>
    <a:p>
      <a:pPr>
        <a:defRPr sz="2267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558" baseline="0">
                <a:latin typeface="Times New Roman" panose="02020603050405020304" pitchFamily="18" charset="0"/>
              </a:defRPr>
            </a:pPr>
            <a:r>
              <a:rPr lang="ru-RU" sz="2558" baseline="0" dirty="0" smtClean="0">
                <a:latin typeface="Times New Roman" panose="02020603050405020304" pitchFamily="18" charset="0"/>
              </a:rPr>
              <a:t>Фонд оплаты труда (млн. </a:t>
            </a:r>
            <a:r>
              <a:rPr lang="ru-RU" sz="2558" baseline="0" dirty="0">
                <a:latin typeface="Times New Roman" panose="02020603050405020304" pitchFamily="18" charset="0"/>
              </a:rPr>
              <a:t>руб.)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0"/>
      <c:perspective val="30"/>
    </c:view3D>
    <c:floor>
      <c:thickness val="0"/>
    </c:floor>
    <c:sideWall>
      <c:thickness val="0"/>
      <c:spPr>
        <a:noFill/>
        <a:ln w="46444">
          <a:noFill/>
        </a:ln>
      </c:spPr>
    </c:sideWall>
    <c:backWall>
      <c:thickness val="0"/>
      <c:spPr>
        <a:noFill/>
        <a:ln w="46444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799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  <c:pt idx="5">
                  <c:v>2019 год 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489.83</c:v>
                </c:pt>
                <c:pt idx="1">
                  <c:v>488.45</c:v>
                </c:pt>
                <c:pt idx="2">
                  <c:v>485.62</c:v>
                </c:pt>
                <c:pt idx="3">
                  <c:v>515.70000000000005</c:v>
                </c:pt>
                <c:pt idx="4" formatCode="General">
                  <c:v>579.79999999999995</c:v>
                </c:pt>
                <c:pt idx="5" formatCode="General">
                  <c:v>632.9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850496"/>
        <c:axId val="117852032"/>
        <c:axId val="0"/>
      </c:bar3DChart>
      <c:catAx>
        <c:axId val="117850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799" baseline="0">
                <a:latin typeface="Times New Roman" panose="02020603050405020304" pitchFamily="18" charset="0"/>
              </a:defRPr>
            </a:pPr>
            <a:endParaRPr lang="ru-RU"/>
          </a:p>
        </c:txPr>
        <c:crossAx val="117852032"/>
        <c:crosses val="autoZero"/>
        <c:auto val="1"/>
        <c:lblAlgn val="ctr"/>
        <c:lblOffset val="100"/>
        <c:noMultiLvlLbl val="0"/>
      </c:catAx>
      <c:valAx>
        <c:axId val="11785203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799" baseline="0">
                <a:latin typeface="Times New Roman" panose="02020603050405020304" pitchFamily="18" charset="0"/>
              </a:defRPr>
            </a:pPr>
            <a:endParaRPr lang="ru-RU"/>
          </a:p>
        </c:txPr>
        <c:crossAx val="117850496"/>
        <c:crosses val="autoZero"/>
        <c:crossBetween val="between"/>
      </c:valAx>
      <c:spPr>
        <a:noFill/>
        <a:ln w="25389">
          <a:noFill/>
        </a:ln>
      </c:spPr>
    </c:plotArea>
    <c:plotVisOnly val="1"/>
    <c:dispBlanksAs val="gap"/>
    <c:showDLblsOverMax val="0"/>
  </c:chart>
  <c:txPr>
    <a:bodyPr/>
    <a:lstStyle/>
    <a:p>
      <a:pPr>
        <a:defRPr sz="3289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aseline="0">
                <a:latin typeface="Times New Roman" panose="02020603050405020304" pitchFamily="18" charset="0"/>
              </a:defRPr>
            </a:pPr>
            <a:r>
              <a:rPr lang="ru-RU" sz="2000" baseline="0" dirty="0" smtClean="0">
                <a:latin typeface="Times New Roman" panose="02020603050405020304" pitchFamily="18" charset="0"/>
              </a:rPr>
              <a:t>Среднемесячная заработная плата (руб</a:t>
            </a:r>
            <a:r>
              <a:rPr lang="ru-RU" sz="2000" baseline="0" dirty="0">
                <a:latin typeface="Times New Roman" panose="02020603050405020304" pitchFamily="18" charset="0"/>
              </a:rPr>
              <a:t>.)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8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  <c:pt idx="5">
                  <c:v>2019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16308.1</c:v>
                </c:pt>
                <c:pt idx="1">
                  <c:v>17643.8</c:v>
                </c:pt>
                <c:pt idx="2">
                  <c:v>18735.3</c:v>
                </c:pt>
                <c:pt idx="3" formatCode="0.0">
                  <c:v>20081</c:v>
                </c:pt>
                <c:pt idx="4">
                  <c:v>23251.5</c:v>
                </c:pt>
                <c:pt idx="5" formatCode="0.0">
                  <c:v>22254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694720"/>
        <c:axId val="83696256"/>
      </c:barChart>
      <c:catAx>
        <c:axId val="83694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83696256"/>
        <c:crosses val="autoZero"/>
        <c:auto val="1"/>
        <c:lblAlgn val="ctr"/>
        <c:lblOffset val="100"/>
        <c:noMultiLvlLbl val="0"/>
      </c:catAx>
      <c:valAx>
        <c:axId val="83696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83694720"/>
        <c:crosses val="autoZero"/>
        <c:crossBetween val="between"/>
      </c:valAx>
      <c:spPr>
        <a:noFill/>
        <a:ln w="25402">
          <a:noFill/>
        </a:ln>
      </c:spPr>
    </c:plotArea>
    <c:plotVisOnly val="1"/>
    <c:dispBlanksAs val="gap"/>
    <c:showDLblsOverMax val="0"/>
  </c:chart>
  <c:txPr>
    <a:bodyPr/>
    <a:lstStyle/>
    <a:p>
      <a:pPr>
        <a:defRPr sz="3847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aseline="0">
                <a:latin typeface="Times New Roman" panose="02020603050405020304" pitchFamily="18" charset="0"/>
              </a:defRPr>
            </a:pPr>
            <a:r>
              <a:rPr lang="ru-RU" sz="2000" baseline="0" dirty="0" smtClean="0">
                <a:latin typeface="Times New Roman" panose="02020603050405020304" pitchFamily="18" charset="0"/>
              </a:rPr>
              <a:t>Инвестиции в основной капитал (млн. руб.)</a:t>
            </a:r>
            <a:endParaRPr lang="ru-RU" sz="2000" baseline="0" dirty="0">
              <a:latin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ln w="508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dLbls>
            <c:txPr>
              <a:bodyPr/>
              <a:lstStyle/>
              <a:p>
                <a:pPr>
                  <a:defRPr sz="18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  <c:pt idx="5">
                  <c:v>2019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128.80000000000001</c:v>
                </c:pt>
                <c:pt idx="1">
                  <c:v>70.099999999999994</c:v>
                </c:pt>
                <c:pt idx="2">
                  <c:v>191.9</c:v>
                </c:pt>
                <c:pt idx="3" formatCode="0.0">
                  <c:v>1344.7</c:v>
                </c:pt>
                <c:pt idx="4">
                  <c:v>3587.8</c:v>
                </c:pt>
                <c:pt idx="5" formatCode="0.0">
                  <c:v>630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378816"/>
        <c:axId val="89380352"/>
      </c:lineChart>
      <c:catAx>
        <c:axId val="89378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89380352"/>
        <c:crosses val="autoZero"/>
        <c:auto val="1"/>
        <c:lblAlgn val="ctr"/>
        <c:lblOffset val="100"/>
        <c:noMultiLvlLbl val="0"/>
      </c:catAx>
      <c:valAx>
        <c:axId val="89380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89378816"/>
        <c:crosses val="autoZero"/>
        <c:crossBetween val="between"/>
      </c:valAx>
      <c:spPr>
        <a:noFill/>
        <a:ln w="25402">
          <a:noFill/>
        </a:ln>
      </c:spPr>
    </c:plotArea>
    <c:plotVisOnly val="1"/>
    <c:dispBlanksAs val="gap"/>
    <c:showDLblsOverMax val="0"/>
  </c:chart>
  <c:txPr>
    <a:bodyPr/>
    <a:lstStyle/>
    <a:p>
      <a:pPr>
        <a:defRPr sz="3847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CCFF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99FF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9999FF"/>
              </a:solidFill>
            </c:spPr>
          </c:dPt>
          <c:dLbls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  <c:pt idx="5">
                  <c:v>2019 год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47.5</c:v>
                </c:pt>
                <c:pt idx="1">
                  <c:v>83.2</c:v>
                </c:pt>
                <c:pt idx="2">
                  <c:v>79.2</c:v>
                </c:pt>
                <c:pt idx="3">
                  <c:v>92.2</c:v>
                </c:pt>
                <c:pt idx="4">
                  <c:v>101.5</c:v>
                </c:pt>
                <c:pt idx="5">
                  <c:v>108.3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9303296"/>
        <c:axId val="89427968"/>
        <c:axId val="0"/>
      </c:bar3DChart>
      <c:catAx>
        <c:axId val="893032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9427968"/>
        <c:crosses val="autoZero"/>
        <c:auto val="1"/>
        <c:lblAlgn val="ctr"/>
        <c:lblOffset val="100"/>
        <c:noMultiLvlLbl val="0"/>
      </c:catAx>
      <c:valAx>
        <c:axId val="8942796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9303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66FF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CC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99FFCC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FFCC"/>
              </a:solidFill>
            </c:spPr>
          </c:dPt>
          <c:dLbls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  <c:pt idx="5">
                  <c:v>2019 год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400.2</c:v>
                </c:pt>
                <c:pt idx="1">
                  <c:v>376.4</c:v>
                </c:pt>
                <c:pt idx="2" formatCode="General">
                  <c:v>475.3</c:v>
                </c:pt>
                <c:pt idx="3" formatCode="General">
                  <c:v>366.7</c:v>
                </c:pt>
                <c:pt idx="4" formatCode="General">
                  <c:v>412.7</c:v>
                </c:pt>
                <c:pt idx="5">
                  <c:v>463.3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7881088"/>
        <c:axId val="117891072"/>
        <c:axId val="0"/>
      </c:bar3DChart>
      <c:catAx>
        <c:axId val="1178810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7891072"/>
        <c:crosses val="autoZero"/>
        <c:auto val="1"/>
        <c:lblAlgn val="ctr"/>
        <c:lblOffset val="100"/>
        <c:noMultiLvlLbl val="0"/>
      </c:catAx>
      <c:valAx>
        <c:axId val="1178910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7881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99FF99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9966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CCFF"/>
              </a:solidFill>
            </c:spPr>
          </c:dPt>
          <c:dPt>
            <c:idx val="5"/>
            <c:invertIfNegative val="0"/>
            <c:bubble3D val="0"/>
            <c:spPr>
              <a:solidFill>
                <a:srgbClr val="CCFFFF"/>
              </a:solidFill>
            </c:spPr>
          </c:dPt>
          <c:dLbls>
            <c:dLbl>
              <c:idx val="4"/>
              <c:layout>
                <c:manualLayout>
                  <c:x val="3.0408498672561284E-3"/>
                  <c:y val="-2.5936660632478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  <c:pt idx="5">
                  <c:v>2019 год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352.7</c:v>
                </c:pt>
                <c:pt idx="1">
                  <c:v>293.2</c:v>
                </c:pt>
                <c:pt idx="2">
                  <c:v>396.1</c:v>
                </c:pt>
                <c:pt idx="3">
                  <c:v>274.5</c:v>
                </c:pt>
                <c:pt idx="4">
                  <c:v>311.2</c:v>
                </c:pt>
                <c:pt idx="5">
                  <c:v>355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1849728"/>
        <c:axId val="121851264"/>
        <c:axId val="0"/>
      </c:bar3DChart>
      <c:catAx>
        <c:axId val="121849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1851264"/>
        <c:crosses val="autoZero"/>
        <c:auto val="1"/>
        <c:lblAlgn val="ctr"/>
        <c:lblOffset val="100"/>
        <c:noMultiLvlLbl val="0"/>
      </c:catAx>
      <c:valAx>
        <c:axId val="12185126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1849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/>
              <a:t>Структура межбюджетных трансфертов поселениям, </a:t>
            </a:r>
            <a:r>
              <a:rPr lang="ru-RU" dirty="0" smtClean="0"/>
              <a:t>тыс. рублей</a:t>
            </a:r>
            <a:endParaRPr lang="ru-RU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127887036801795E-3"/>
          <c:y val="0.2352703698314707"/>
          <c:w val="0.5361141531729724"/>
          <c:h val="0.673463050680215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межбюджетных трансфертов поселениям, тыс. рублей</c:v>
                </c:pt>
              </c:strCache>
            </c:strRef>
          </c:tx>
          <c:dPt>
            <c:idx val="0"/>
            <c:bubble3D val="0"/>
            <c:spPr>
              <a:solidFill>
                <a:srgbClr val="3333FF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9933FF"/>
              </a:solidFill>
            </c:spPr>
          </c:dPt>
          <c:dLbls>
            <c:dLbl>
              <c:idx val="1"/>
              <c:layout>
                <c:manualLayout>
                  <c:x val="0"/>
                  <c:y val="2.05320787748192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5.86630822137691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Дотации на выравнивание </c:v>
                </c:pt>
                <c:pt idx="1">
                  <c:v>Субвенции на ПВУ</c:v>
                </c:pt>
                <c:pt idx="2">
                  <c:v>Иные межбюджетные трансферты  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20690.5</c:v>
                </c:pt>
                <c:pt idx="1">
                  <c:v>493.6</c:v>
                </c:pt>
                <c:pt idx="2">
                  <c:v>14507.4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911761719894489"/>
          <c:y val="0.17339056072602477"/>
          <c:w val="0.27615041046733341"/>
          <c:h val="0.61067991436113822"/>
        </c:manualLayout>
      </c:layout>
      <c:overlay val="0"/>
      <c:txPr>
        <a:bodyPr/>
        <a:lstStyle/>
        <a:p>
          <a:pPr>
            <a:defRPr sz="1400" baseline="0">
              <a:solidFill>
                <a:srgbClr val="000000"/>
              </a:solidFill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925CE9-B6FF-4740-AC1B-EFF6A6EFE9CB}" type="doc">
      <dgm:prSet loTypeId="urn:microsoft.com/office/officeart/2005/8/layout/hList3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DC0D93-E735-4AA6-95AC-E36D3D94CDED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Межбюджетные трансферты - </a:t>
          </a:r>
          <a:r>
            <a:rPr lang="ru-RU" altLang="ru-RU" sz="1800" b="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это средства, предоставляемые одним бюджетом бюджетной системы Российской Федерации другому бюджету бюджетной системы Российской Федерации</a:t>
          </a:r>
          <a:r>
            <a:rPr lang="ru-RU" altLang="ru-RU" sz="1800" b="1" i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dirty="0"/>
        </a:p>
      </dgm:t>
    </dgm:pt>
    <dgm:pt modelId="{CABAC587-CB69-4323-9C3D-79E9F2E2FA32}" type="parTrans" cxnId="{4EAD325A-2244-496B-9F53-CF3440870316}">
      <dgm:prSet/>
      <dgm:spPr/>
      <dgm:t>
        <a:bodyPr/>
        <a:lstStyle/>
        <a:p>
          <a:endParaRPr lang="ru-RU"/>
        </a:p>
      </dgm:t>
    </dgm:pt>
    <dgm:pt modelId="{50F24623-BC15-4E88-A8C5-96873C0A7F0D}" type="sibTrans" cxnId="{4EAD325A-2244-496B-9F53-CF3440870316}">
      <dgm:prSet/>
      <dgm:spPr/>
      <dgm:t>
        <a:bodyPr/>
        <a:lstStyle/>
        <a:p>
          <a:endParaRPr lang="ru-RU"/>
        </a:p>
      </dgm:t>
    </dgm:pt>
    <dgm:pt modelId="{FBC0D286-45A7-45EA-A6BC-9C791DD4B633}">
      <dgm:prSet phldrT="[Текст]" custT="1"/>
      <dgm:spPr>
        <a:solidFill>
          <a:srgbClr val="FF330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конкретной цели их использования</a:t>
          </a:r>
          <a:endParaRPr lang="ru-RU" sz="1800" dirty="0"/>
        </a:p>
      </dgm:t>
    </dgm:pt>
    <dgm:pt modelId="{1AAE907C-DD88-44C2-B5F9-EEDAF3CC93FB}" type="parTrans" cxnId="{F1DF1007-5B2B-49B6-B340-633B7DA73CBB}">
      <dgm:prSet/>
      <dgm:spPr/>
      <dgm:t>
        <a:bodyPr/>
        <a:lstStyle/>
        <a:p>
          <a:endParaRPr lang="ru-RU"/>
        </a:p>
      </dgm:t>
    </dgm:pt>
    <dgm:pt modelId="{1BEE6087-F837-4298-B757-869467DE34B1}" type="sibTrans" cxnId="{F1DF1007-5B2B-49B6-B340-633B7DA73CBB}">
      <dgm:prSet/>
      <dgm:spPr/>
      <dgm:t>
        <a:bodyPr/>
        <a:lstStyle/>
        <a:p>
          <a:endParaRPr lang="ru-RU"/>
        </a:p>
      </dgm:t>
    </dgm:pt>
    <dgm:pt modelId="{33BC0643-2A1C-4DB9-A3FE-374902021DCF}">
      <dgm:prSet phldrT="[Текст]" custT="1"/>
      <dgm:spPr>
        <a:solidFill>
          <a:srgbClr val="CC66FF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sz="1800" dirty="0"/>
        </a:p>
      </dgm:t>
    </dgm:pt>
    <dgm:pt modelId="{9A154612-D34D-4D95-BE9C-9747933ECB55}" type="parTrans" cxnId="{5C7C4948-FD4E-43FB-AE45-4295BDAB6EDD}">
      <dgm:prSet/>
      <dgm:spPr/>
      <dgm:t>
        <a:bodyPr/>
        <a:lstStyle/>
        <a:p>
          <a:endParaRPr lang="ru-RU"/>
        </a:p>
      </dgm:t>
    </dgm:pt>
    <dgm:pt modelId="{F21EB548-8C20-497D-A530-657CC9ABE17F}" type="sibTrans" cxnId="{5C7C4948-FD4E-43FB-AE45-4295BDAB6EDD}">
      <dgm:prSet/>
      <dgm:spPr/>
      <dgm:t>
        <a:bodyPr/>
        <a:lstStyle/>
        <a:p>
          <a:endParaRPr lang="ru-RU"/>
        </a:p>
      </dgm:t>
    </dgm:pt>
    <dgm:pt modelId="{D8863C3A-A059-46E5-AA1E-C1685E9A78C3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определенные цели</a:t>
          </a:r>
          <a:endParaRPr lang="ru-RU" sz="1800" dirty="0"/>
        </a:p>
      </dgm:t>
    </dgm:pt>
    <dgm:pt modelId="{45E71580-2FCB-443D-A80E-670157CCBD77}" type="parTrans" cxnId="{33B7E484-FD2B-44A0-ADFE-65C58930DDD6}">
      <dgm:prSet/>
      <dgm:spPr/>
      <dgm:t>
        <a:bodyPr/>
        <a:lstStyle/>
        <a:p>
          <a:endParaRPr lang="ru-RU"/>
        </a:p>
      </dgm:t>
    </dgm:pt>
    <dgm:pt modelId="{601B7AD3-6173-46B3-8AE3-C3EEFABDD536}" type="sibTrans" cxnId="{33B7E484-FD2B-44A0-ADFE-65C58930DDD6}">
      <dgm:prSet/>
      <dgm:spPr/>
      <dgm:t>
        <a:bodyPr/>
        <a:lstStyle/>
        <a:p>
          <a:endParaRPr lang="ru-RU"/>
        </a:p>
      </dgm:t>
    </dgm:pt>
    <dgm:pt modelId="{B2F394F1-9835-47A4-B185-C4B20B186F9B}">
      <dgm:prSet custT="1"/>
      <dgm:spPr>
        <a:solidFill>
          <a:srgbClr val="00B05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  <a:r>
            <a:rPr lang="ru-RU" sz="18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-предоставляются на условиях долевого софинансирования расходов других бюджетов</a:t>
          </a:r>
          <a:endParaRPr lang="ru-RU" sz="18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51D54C-5D02-4342-9FAA-A2063BAA01C3}" type="parTrans" cxnId="{D7DC9D9C-A177-456D-BB66-3F410B6C3003}">
      <dgm:prSet/>
      <dgm:spPr/>
      <dgm:t>
        <a:bodyPr/>
        <a:lstStyle/>
        <a:p>
          <a:endParaRPr lang="ru-RU"/>
        </a:p>
      </dgm:t>
    </dgm:pt>
    <dgm:pt modelId="{8B512690-A16F-480D-BA2D-C20D3F6B626D}" type="sibTrans" cxnId="{D7DC9D9C-A177-456D-BB66-3F410B6C3003}">
      <dgm:prSet/>
      <dgm:spPr/>
      <dgm:t>
        <a:bodyPr/>
        <a:lstStyle/>
        <a:p>
          <a:endParaRPr lang="ru-RU"/>
        </a:p>
      </dgm:t>
    </dgm:pt>
    <dgm:pt modelId="{31EF9283-C202-40A8-B462-ADBDAFB637A7}" type="pres">
      <dgm:prSet presAssocID="{60925CE9-B6FF-4740-AC1B-EFF6A6EFE9C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3075A7-6200-4D54-A01A-9533A4DD07A3}" type="pres">
      <dgm:prSet presAssocID="{24DC0D93-E735-4AA6-95AC-E36D3D94CDED}" presName="roof" presStyleLbl="dkBgShp" presStyleIdx="0" presStyleCnt="2" custLinFactNeighborY="-94499"/>
      <dgm:spPr/>
      <dgm:t>
        <a:bodyPr/>
        <a:lstStyle/>
        <a:p>
          <a:endParaRPr lang="ru-RU"/>
        </a:p>
      </dgm:t>
    </dgm:pt>
    <dgm:pt modelId="{4570755A-95D8-4A8F-99E0-405DCAA18C34}" type="pres">
      <dgm:prSet presAssocID="{24DC0D93-E735-4AA6-95AC-E36D3D94CDED}" presName="pillars" presStyleCnt="0"/>
      <dgm:spPr/>
    </dgm:pt>
    <dgm:pt modelId="{B64F8E60-3A42-4454-A043-55E3FF6E3ED0}" type="pres">
      <dgm:prSet presAssocID="{24DC0D93-E735-4AA6-95AC-E36D3D94CDED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469511-3B83-41FB-8409-F4CD5244DFC0}" type="pres">
      <dgm:prSet presAssocID="{33BC0643-2A1C-4DB9-A3FE-374902021DCF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657F93-E3AE-4F80-B9A7-5A2D136A74F3}" type="pres">
      <dgm:prSet presAssocID="{B2F394F1-9835-47A4-B185-C4B20B186F9B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8B83F-769F-4DCC-B879-5D0F05DA095C}" type="pres">
      <dgm:prSet presAssocID="{D8863C3A-A059-46E5-AA1E-C1685E9A78C3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FF0FA-3516-4019-8290-7037FB731DD1}" type="pres">
      <dgm:prSet presAssocID="{24DC0D93-E735-4AA6-95AC-E36D3D94CDED}" presName="base" presStyleLbl="dkBgShp" presStyleIdx="1" presStyleCnt="2"/>
      <dgm:spPr/>
    </dgm:pt>
  </dgm:ptLst>
  <dgm:cxnLst>
    <dgm:cxn modelId="{A09D92BF-2F49-42FE-9AB7-3EB65720569B}" type="presOf" srcId="{D8863C3A-A059-46E5-AA1E-C1685E9A78C3}" destId="{0748B83F-769F-4DCC-B879-5D0F05DA095C}" srcOrd="0" destOrd="0" presId="urn:microsoft.com/office/officeart/2005/8/layout/hList3"/>
    <dgm:cxn modelId="{33B7E484-FD2B-44A0-ADFE-65C58930DDD6}" srcId="{24DC0D93-E735-4AA6-95AC-E36D3D94CDED}" destId="{D8863C3A-A059-46E5-AA1E-C1685E9A78C3}" srcOrd="3" destOrd="0" parTransId="{45E71580-2FCB-443D-A80E-670157CCBD77}" sibTransId="{601B7AD3-6173-46B3-8AE3-C3EEFABDD536}"/>
    <dgm:cxn modelId="{9CAAF4D0-EF7D-4DF8-BE8D-287D57BD4E75}" type="presOf" srcId="{B2F394F1-9835-47A4-B185-C4B20B186F9B}" destId="{AA657F93-E3AE-4F80-B9A7-5A2D136A74F3}" srcOrd="0" destOrd="0" presId="urn:microsoft.com/office/officeart/2005/8/layout/hList3"/>
    <dgm:cxn modelId="{D7DC9D9C-A177-456D-BB66-3F410B6C3003}" srcId="{24DC0D93-E735-4AA6-95AC-E36D3D94CDED}" destId="{B2F394F1-9835-47A4-B185-C4B20B186F9B}" srcOrd="2" destOrd="0" parTransId="{6851D54C-5D02-4342-9FAA-A2063BAA01C3}" sibTransId="{8B512690-A16F-480D-BA2D-C20D3F6B626D}"/>
    <dgm:cxn modelId="{5C7C4948-FD4E-43FB-AE45-4295BDAB6EDD}" srcId="{24DC0D93-E735-4AA6-95AC-E36D3D94CDED}" destId="{33BC0643-2A1C-4DB9-A3FE-374902021DCF}" srcOrd="1" destOrd="0" parTransId="{9A154612-D34D-4D95-BE9C-9747933ECB55}" sibTransId="{F21EB548-8C20-497D-A530-657CC9ABE17F}"/>
    <dgm:cxn modelId="{674429E1-AD2C-466C-8AE1-54FF08A052FA}" type="presOf" srcId="{24DC0D93-E735-4AA6-95AC-E36D3D94CDED}" destId="{E33075A7-6200-4D54-A01A-9533A4DD07A3}" srcOrd="0" destOrd="0" presId="urn:microsoft.com/office/officeart/2005/8/layout/hList3"/>
    <dgm:cxn modelId="{4EAD325A-2244-496B-9F53-CF3440870316}" srcId="{60925CE9-B6FF-4740-AC1B-EFF6A6EFE9CB}" destId="{24DC0D93-E735-4AA6-95AC-E36D3D94CDED}" srcOrd="0" destOrd="0" parTransId="{CABAC587-CB69-4323-9C3D-79E9F2E2FA32}" sibTransId="{50F24623-BC15-4E88-A8C5-96873C0A7F0D}"/>
    <dgm:cxn modelId="{0D7F092C-7C75-4B77-ADB4-0552F6CBF02C}" type="presOf" srcId="{FBC0D286-45A7-45EA-A6BC-9C791DD4B633}" destId="{B64F8E60-3A42-4454-A043-55E3FF6E3ED0}" srcOrd="0" destOrd="0" presId="urn:microsoft.com/office/officeart/2005/8/layout/hList3"/>
    <dgm:cxn modelId="{51CB406E-938B-498D-8A3C-F9885FF8DB28}" type="presOf" srcId="{60925CE9-B6FF-4740-AC1B-EFF6A6EFE9CB}" destId="{31EF9283-C202-40A8-B462-ADBDAFB637A7}" srcOrd="0" destOrd="0" presId="urn:microsoft.com/office/officeart/2005/8/layout/hList3"/>
    <dgm:cxn modelId="{3B579C71-DB3F-4B0C-80B3-E2AC8F1429AB}" type="presOf" srcId="{33BC0643-2A1C-4DB9-A3FE-374902021DCF}" destId="{7E469511-3B83-41FB-8409-F4CD5244DFC0}" srcOrd="0" destOrd="0" presId="urn:microsoft.com/office/officeart/2005/8/layout/hList3"/>
    <dgm:cxn modelId="{F1DF1007-5B2B-49B6-B340-633B7DA73CBB}" srcId="{24DC0D93-E735-4AA6-95AC-E36D3D94CDED}" destId="{FBC0D286-45A7-45EA-A6BC-9C791DD4B633}" srcOrd="0" destOrd="0" parTransId="{1AAE907C-DD88-44C2-B5F9-EEDAF3CC93FB}" sibTransId="{1BEE6087-F837-4298-B757-869467DE34B1}"/>
    <dgm:cxn modelId="{8217A662-C22D-421A-A884-264E11A2DE86}" type="presParOf" srcId="{31EF9283-C202-40A8-B462-ADBDAFB637A7}" destId="{E33075A7-6200-4D54-A01A-9533A4DD07A3}" srcOrd="0" destOrd="0" presId="urn:microsoft.com/office/officeart/2005/8/layout/hList3"/>
    <dgm:cxn modelId="{A407B65C-B040-4DAA-84A5-863C89A05A5A}" type="presParOf" srcId="{31EF9283-C202-40A8-B462-ADBDAFB637A7}" destId="{4570755A-95D8-4A8F-99E0-405DCAA18C34}" srcOrd="1" destOrd="0" presId="urn:microsoft.com/office/officeart/2005/8/layout/hList3"/>
    <dgm:cxn modelId="{1490FB18-FE31-4C13-9C13-448C596064FF}" type="presParOf" srcId="{4570755A-95D8-4A8F-99E0-405DCAA18C34}" destId="{B64F8E60-3A42-4454-A043-55E3FF6E3ED0}" srcOrd="0" destOrd="0" presId="urn:microsoft.com/office/officeart/2005/8/layout/hList3"/>
    <dgm:cxn modelId="{E30F4C90-F876-4270-87F1-F4CD6376BCDC}" type="presParOf" srcId="{4570755A-95D8-4A8F-99E0-405DCAA18C34}" destId="{7E469511-3B83-41FB-8409-F4CD5244DFC0}" srcOrd="1" destOrd="0" presId="urn:microsoft.com/office/officeart/2005/8/layout/hList3"/>
    <dgm:cxn modelId="{E9DA40D0-069B-4890-81E2-1B56B665AAAC}" type="presParOf" srcId="{4570755A-95D8-4A8F-99E0-405DCAA18C34}" destId="{AA657F93-E3AE-4F80-B9A7-5A2D136A74F3}" srcOrd="2" destOrd="0" presId="urn:microsoft.com/office/officeart/2005/8/layout/hList3"/>
    <dgm:cxn modelId="{F804D75A-EFEE-4F9C-BC6C-62A0E88470C3}" type="presParOf" srcId="{4570755A-95D8-4A8F-99E0-405DCAA18C34}" destId="{0748B83F-769F-4DCC-B879-5D0F05DA095C}" srcOrd="3" destOrd="0" presId="urn:microsoft.com/office/officeart/2005/8/layout/hList3"/>
    <dgm:cxn modelId="{251E29D3-18BF-4A43-BEF0-C57E5C1AA666}" type="presParOf" srcId="{31EF9283-C202-40A8-B462-ADBDAFB637A7}" destId="{398FF0FA-3516-4019-8290-7037FB731DD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38288C-490C-4E85-BEBD-C2796C111AC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E93BD2-274B-4283-8F45-89DB42A85DDE}">
      <dgm:prSet phldrT="[Текст]" custT="1"/>
      <dgm:spPr>
        <a:solidFill>
          <a:srgbClr val="FFFF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Общегосударственные вопросы</a:t>
          </a:r>
          <a:endParaRPr lang="ru-RU" sz="1200" b="1" dirty="0"/>
        </a:p>
      </dgm:t>
    </dgm:pt>
    <dgm:pt modelId="{8D242611-3FF5-48D9-9D2B-413D0B2182DF}" type="parTrans" cxnId="{D4756EE0-C2CB-4492-9300-E69F4B7557F4}">
      <dgm:prSet/>
      <dgm:spPr/>
      <dgm:t>
        <a:bodyPr/>
        <a:lstStyle/>
        <a:p>
          <a:endParaRPr lang="ru-RU"/>
        </a:p>
      </dgm:t>
    </dgm:pt>
    <dgm:pt modelId="{34CD5902-194A-4C12-AB8C-30553DFCC8E3}" type="sibTrans" cxnId="{D4756EE0-C2CB-4492-9300-E69F4B7557F4}">
      <dgm:prSet/>
      <dgm:spPr/>
      <dgm:t>
        <a:bodyPr/>
        <a:lstStyle/>
        <a:p>
          <a:endParaRPr lang="ru-RU"/>
        </a:p>
      </dgm:t>
    </dgm:pt>
    <dgm:pt modelId="{5CAAA881-C7FF-4E36-A8CF-0F35DC634C8A}">
      <dgm:prSet phldrT="[Текст]" custT="1"/>
      <dgm:spPr>
        <a:solidFill>
          <a:srgbClr val="99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Жилищно-коммунальное хозяйство</a:t>
          </a:r>
          <a:endParaRPr lang="ru-RU" sz="1200" b="1" dirty="0"/>
        </a:p>
      </dgm:t>
    </dgm:pt>
    <dgm:pt modelId="{4F055B0A-AE7F-4386-A0D1-C85A8D785B18}" type="parTrans" cxnId="{B947FCD5-4488-4272-9B0D-96C50073AB9B}">
      <dgm:prSet/>
      <dgm:spPr/>
      <dgm:t>
        <a:bodyPr/>
        <a:lstStyle/>
        <a:p>
          <a:endParaRPr lang="ru-RU"/>
        </a:p>
      </dgm:t>
    </dgm:pt>
    <dgm:pt modelId="{D1985981-FCC8-41F1-A2DF-DDED56530298}" type="sibTrans" cxnId="{B947FCD5-4488-4272-9B0D-96C50073AB9B}">
      <dgm:prSet/>
      <dgm:spPr/>
      <dgm:t>
        <a:bodyPr/>
        <a:lstStyle/>
        <a:p>
          <a:endParaRPr lang="ru-RU"/>
        </a:p>
      </dgm:t>
    </dgm:pt>
    <dgm:pt modelId="{A7EBE5C1-4BD8-43BB-9C65-D54D1CA9E31C}">
      <dgm:prSet phldrT="[Текст]" custT="1"/>
      <dgm:spPr>
        <a:solidFill>
          <a:srgbClr val="FFFF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Физическая культура и спорт</a:t>
          </a:r>
          <a:endParaRPr lang="ru-RU" sz="1200" b="1" dirty="0"/>
        </a:p>
      </dgm:t>
    </dgm:pt>
    <dgm:pt modelId="{AB05F647-6071-469B-AC6C-A50F115EC5BF}" type="parTrans" cxnId="{C53B1465-DCC6-4F22-BBA6-2F11487A8427}">
      <dgm:prSet/>
      <dgm:spPr/>
      <dgm:t>
        <a:bodyPr/>
        <a:lstStyle/>
        <a:p>
          <a:endParaRPr lang="ru-RU"/>
        </a:p>
      </dgm:t>
    </dgm:pt>
    <dgm:pt modelId="{9AABA27E-81DE-46AE-81EC-CFD5D5130FCD}" type="sibTrans" cxnId="{C53B1465-DCC6-4F22-BBA6-2F11487A8427}">
      <dgm:prSet/>
      <dgm:spPr/>
      <dgm:t>
        <a:bodyPr/>
        <a:lstStyle/>
        <a:p>
          <a:endParaRPr lang="ru-RU"/>
        </a:p>
      </dgm:t>
    </dgm:pt>
    <dgm:pt modelId="{9CCBC35A-5410-462C-A27F-5580C1B24EA2}">
      <dgm:prSet custT="1"/>
      <dgm:spPr>
        <a:solidFill>
          <a:srgbClr val="CC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Национальная оборона</a:t>
          </a:r>
          <a:endParaRPr lang="ru-RU" sz="1200" b="1" dirty="0"/>
        </a:p>
      </dgm:t>
    </dgm:pt>
    <dgm:pt modelId="{A661956A-FF0A-41D3-B87E-729D985F921C}" type="parTrans" cxnId="{A13A0D99-4858-4777-9577-F0A5914AE777}">
      <dgm:prSet/>
      <dgm:spPr/>
      <dgm:t>
        <a:bodyPr/>
        <a:lstStyle/>
        <a:p>
          <a:endParaRPr lang="ru-RU"/>
        </a:p>
      </dgm:t>
    </dgm:pt>
    <dgm:pt modelId="{970E48AF-847E-427F-A4B2-4F62F124EA00}" type="sibTrans" cxnId="{A13A0D99-4858-4777-9577-F0A5914AE777}">
      <dgm:prSet/>
      <dgm:spPr/>
      <dgm:t>
        <a:bodyPr/>
        <a:lstStyle/>
        <a:p>
          <a:endParaRPr lang="ru-RU"/>
        </a:p>
      </dgm:t>
    </dgm:pt>
    <dgm:pt modelId="{14A75319-7024-4BB3-94C8-D5BB470BA337}">
      <dgm:prSet custT="1"/>
      <dgm:spPr>
        <a:solidFill>
          <a:srgbClr val="FFCC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Охрана окружающей среды</a:t>
          </a:r>
          <a:endParaRPr lang="ru-RU" sz="1200" b="1" dirty="0"/>
        </a:p>
      </dgm:t>
    </dgm:pt>
    <dgm:pt modelId="{9D02DAC1-172C-4E5B-829D-31516118F413}" type="parTrans" cxnId="{493121D4-DE68-4FE5-8612-E483A1925184}">
      <dgm:prSet/>
      <dgm:spPr/>
      <dgm:t>
        <a:bodyPr/>
        <a:lstStyle/>
        <a:p>
          <a:endParaRPr lang="ru-RU"/>
        </a:p>
      </dgm:t>
    </dgm:pt>
    <dgm:pt modelId="{8B0B228F-7C50-42EF-B8B6-5BB3E59A6448}" type="sibTrans" cxnId="{493121D4-DE68-4FE5-8612-E483A1925184}">
      <dgm:prSet/>
      <dgm:spPr/>
      <dgm:t>
        <a:bodyPr/>
        <a:lstStyle/>
        <a:p>
          <a:endParaRPr lang="ru-RU"/>
        </a:p>
      </dgm:t>
    </dgm:pt>
    <dgm:pt modelId="{46B97C8B-DF56-468B-BE66-E3129FA1E941}">
      <dgm:prSet custT="1"/>
      <dgm:spPr>
        <a:solidFill>
          <a:srgbClr val="99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Средства массовой информации</a:t>
          </a:r>
          <a:endParaRPr lang="ru-RU" sz="1200" b="1" dirty="0"/>
        </a:p>
      </dgm:t>
    </dgm:pt>
    <dgm:pt modelId="{F0E19975-DC6D-40FC-A037-6D261BC35E3F}" type="parTrans" cxnId="{B56E9A17-8A69-4B3B-A0D1-F6D36C70C050}">
      <dgm:prSet/>
      <dgm:spPr/>
      <dgm:t>
        <a:bodyPr/>
        <a:lstStyle/>
        <a:p>
          <a:endParaRPr lang="ru-RU"/>
        </a:p>
      </dgm:t>
    </dgm:pt>
    <dgm:pt modelId="{D516C89C-65DD-48D3-8193-965960335AFC}" type="sibTrans" cxnId="{B56E9A17-8A69-4B3B-A0D1-F6D36C70C050}">
      <dgm:prSet/>
      <dgm:spPr/>
      <dgm:t>
        <a:bodyPr/>
        <a:lstStyle/>
        <a:p>
          <a:endParaRPr lang="ru-RU"/>
        </a:p>
      </dgm:t>
    </dgm:pt>
    <dgm:pt modelId="{D8217613-AE7E-4E93-823F-ACED03C24583}">
      <dgm:prSet custT="1"/>
      <dgm:spPr>
        <a:solidFill>
          <a:srgbClr val="FFCCFF">
            <a:alpha val="40000"/>
          </a:srgbClr>
        </a:solidFill>
      </dgm:spPr>
      <dgm:t>
        <a:bodyPr/>
        <a:lstStyle/>
        <a:p>
          <a:r>
            <a:rPr lang="ru-RU" sz="1200" b="1" dirty="0" smtClean="0"/>
            <a:t>Национальная безопасность и правоохранительная деятельность</a:t>
          </a:r>
          <a:endParaRPr lang="ru-RU" sz="1200" b="1" dirty="0"/>
        </a:p>
      </dgm:t>
    </dgm:pt>
    <dgm:pt modelId="{A2BEF77D-2E98-4E3F-9893-318E01FF4273}" type="parTrans" cxnId="{5CF84E75-B490-4B67-9FFD-7D317204CB62}">
      <dgm:prSet/>
      <dgm:spPr/>
      <dgm:t>
        <a:bodyPr/>
        <a:lstStyle/>
        <a:p>
          <a:endParaRPr lang="ru-RU"/>
        </a:p>
      </dgm:t>
    </dgm:pt>
    <dgm:pt modelId="{5FBF2FB0-6764-4AAC-B4BB-0568C61C5694}" type="sibTrans" cxnId="{5CF84E75-B490-4B67-9FFD-7D317204CB62}">
      <dgm:prSet/>
      <dgm:spPr/>
      <dgm:t>
        <a:bodyPr/>
        <a:lstStyle/>
        <a:p>
          <a:endParaRPr lang="ru-RU"/>
        </a:p>
      </dgm:t>
    </dgm:pt>
    <dgm:pt modelId="{30819958-8CCA-4B96-BEAD-E7D9C2E232B6}">
      <dgm:prSet custT="1"/>
      <dgm:spPr>
        <a:solidFill>
          <a:srgbClr val="FF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Образование</a:t>
          </a:r>
          <a:endParaRPr lang="ru-RU" sz="1200" b="1" dirty="0"/>
        </a:p>
      </dgm:t>
    </dgm:pt>
    <dgm:pt modelId="{DBD4397A-DE4C-4B0C-8498-EFF9BA208552}" type="parTrans" cxnId="{3127F5E9-AE4A-49DE-BE78-4F0840FDA0ED}">
      <dgm:prSet/>
      <dgm:spPr/>
      <dgm:t>
        <a:bodyPr/>
        <a:lstStyle/>
        <a:p>
          <a:endParaRPr lang="ru-RU"/>
        </a:p>
      </dgm:t>
    </dgm:pt>
    <dgm:pt modelId="{5146E8F6-29A6-41A9-ACF3-E7AD61B74D49}" type="sibTrans" cxnId="{3127F5E9-AE4A-49DE-BE78-4F0840FDA0ED}">
      <dgm:prSet/>
      <dgm:spPr/>
      <dgm:t>
        <a:bodyPr/>
        <a:lstStyle/>
        <a:p>
          <a:endParaRPr lang="ru-RU"/>
        </a:p>
      </dgm:t>
    </dgm:pt>
    <dgm:pt modelId="{FC14E49A-7BDB-476D-8D20-7B8F544C2992}">
      <dgm:prSet custT="1"/>
      <dgm:spPr>
        <a:solidFill>
          <a:srgbClr val="FFCC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Национальная экономика</a:t>
          </a:r>
          <a:endParaRPr lang="ru-RU" sz="1200" b="1" dirty="0"/>
        </a:p>
      </dgm:t>
    </dgm:pt>
    <dgm:pt modelId="{6128B82F-63C2-467B-9CF0-6112E775F197}" type="parTrans" cxnId="{50B4A41B-DADF-48E3-A50E-074C593D8E26}">
      <dgm:prSet/>
      <dgm:spPr/>
      <dgm:t>
        <a:bodyPr/>
        <a:lstStyle/>
        <a:p>
          <a:endParaRPr lang="ru-RU"/>
        </a:p>
      </dgm:t>
    </dgm:pt>
    <dgm:pt modelId="{2BD2C1F3-0977-430A-A170-2D1BABA25F05}" type="sibTrans" cxnId="{50B4A41B-DADF-48E3-A50E-074C593D8E26}">
      <dgm:prSet/>
      <dgm:spPr/>
      <dgm:t>
        <a:bodyPr/>
        <a:lstStyle/>
        <a:p>
          <a:endParaRPr lang="ru-RU"/>
        </a:p>
      </dgm:t>
    </dgm:pt>
    <dgm:pt modelId="{E684C99C-427C-45F3-8573-6BFBDF7EC6B9}">
      <dgm:prSet custT="1"/>
      <dgm:spPr>
        <a:solidFill>
          <a:srgbClr val="FFCCFF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Обслуживание муниципального долга</a:t>
          </a:r>
          <a:endParaRPr lang="ru-RU" sz="1200" b="1" dirty="0"/>
        </a:p>
      </dgm:t>
    </dgm:pt>
    <dgm:pt modelId="{CCBCA442-1043-44EC-8519-8AAE596E4977}" type="parTrans" cxnId="{977CA953-E4D9-49B6-A1C7-94B61A5EFB5D}">
      <dgm:prSet/>
      <dgm:spPr/>
      <dgm:t>
        <a:bodyPr/>
        <a:lstStyle/>
        <a:p>
          <a:endParaRPr lang="ru-RU"/>
        </a:p>
      </dgm:t>
    </dgm:pt>
    <dgm:pt modelId="{F80E662F-0474-429D-B1C7-389BDF00F60B}" type="sibTrans" cxnId="{977CA953-E4D9-49B6-A1C7-94B61A5EFB5D}">
      <dgm:prSet/>
      <dgm:spPr/>
      <dgm:t>
        <a:bodyPr/>
        <a:lstStyle/>
        <a:p>
          <a:endParaRPr lang="ru-RU"/>
        </a:p>
      </dgm:t>
    </dgm:pt>
    <dgm:pt modelId="{D27A9A58-3C8C-41C0-AEFF-920F18C322A6}">
      <dgm:prSet custT="1"/>
      <dgm:spPr>
        <a:solidFill>
          <a:schemeClr val="accent5">
            <a:lumMod val="75000"/>
            <a:alpha val="40000"/>
          </a:schemeClr>
        </a:solidFill>
      </dgm:spPr>
      <dgm:t>
        <a:bodyPr/>
        <a:lstStyle/>
        <a:p>
          <a:r>
            <a:rPr lang="ru-RU" sz="1200" b="1" dirty="0" smtClean="0"/>
            <a:t>Культура и кинематография</a:t>
          </a:r>
          <a:endParaRPr lang="ru-RU" sz="1200" b="1" dirty="0"/>
        </a:p>
      </dgm:t>
    </dgm:pt>
    <dgm:pt modelId="{47BE2DC6-6305-4CF0-87D9-070E379F9FF6}" type="parTrans" cxnId="{07EC9CA8-9117-416E-BEF3-7CA23BAC4DBE}">
      <dgm:prSet/>
      <dgm:spPr/>
      <dgm:t>
        <a:bodyPr/>
        <a:lstStyle/>
        <a:p>
          <a:endParaRPr lang="ru-RU"/>
        </a:p>
      </dgm:t>
    </dgm:pt>
    <dgm:pt modelId="{18794BDF-E79C-412D-8F5D-34A2EB8BA57B}" type="sibTrans" cxnId="{07EC9CA8-9117-416E-BEF3-7CA23BAC4DBE}">
      <dgm:prSet/>
      <dgm:spPr/>
      <dgm:t>
        <a:bodyPr/>
        <a:lstStyle/>
        <a:p>
          <a:endParaRPr lang="ru-RU"/>
        </a:p>
      </dgm:t>
    </dgm:pt>
    <dgm:pt modelId="{3D47200B-3CC9-4D7B-83C7-E5EDC5669F53}">
      <dgm:prSet custT="1"/>
      <dgm:spPr>
        <a:solidFill>
          <a:srgbClr val="FFCC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Финансовая помощь бюджетам других уровней</a:t>
          </a:r>
          <a:endParaRPr lang="ru-RU" sz="1200" b="1" dirty="0"/>
        </a:p>
      </dgm:t>
    </dgm:pt>
    <dgm:pt modelId="{E06995F9-EA5B-460F-B2D5-82D7D2DDE6E7}" type="parTrans" cxnId="{A768AA4D-F895-43DC-94DC-45AF946535F3}">
      <dgm:prSet/>
      <dgm:spPr/>
      <dgm:t>
        <a:bodyPr/>
        <a:lstStyle/>
        <a:p>
          <a:endParaRPr lang="ru-RU"/>
        </a:p>
      </dgm:t>
    </dgm:pt>
    <dgm:pt modelId="{200DD096-5267-4485-BE3A-3925158DB0D7}" type="sibTrans" cxnId="{A768AA4D-F895-43DC-94DC-45AF946535F3}">
      <dgm:prSet/>
      <dgm:spPr/>
      <dgm:t>
        <a:bodyPr/>
        <a:lstStyle/>
        <a:p>
          <a:endParaRPr lang="ru-RU"/>
        </a:p>
      </dgm:t>
    </dgm:pt>
    <dgm:pt modelId="{0F1EAB6A-6E53-4EA7-86FA-99D01DDD849B}">
      <dgm:prSet custT="1"/>
      <dgm:spPr>
        <a:solidFill>
          <a:srgbClr val="00B050">
            <a:alpha val="40000"/>
          </a:srgbClr>
        </a:solidFill>
      </dgm:spPr>
      <dgm:t>
        <a:bodyPr/>
        <a:lstStyle/>
        <a:p>
          <a:r>
            <a:rPr lang="ru-RU" sz="1200" b="1" dirty="0" smtClean="0"/>
            <a:t>Социальная политика</a:t>
          </a:r>
          <a:endParaRPr lang="ru-RU" sz="1200" b="1" dirty="0"/>
        </a:p>
      </dgm:t>
    </dgm:pt>
    <dgm:pt modelId="{DB5D4617-055F-4678-875F-A34B8872793C}" type="parTrans" cxnId="{FCD7325F-01FB-47EF-A4A2-F61699F7EECD}">
      <dgm:prSet/>
      <dgm:spPr/>
      <dgm:t>
        <a:bodyPr/>
        <a:lstStyle/>
        <a:p>
          <a:endParaRPr lang="ru-RU"/>
        </a:p>
      </dgm:t>
    </dgm:pt>
    <dgm:pt modelId="{A2244DE9-5B8B-4E97-8183-6CCAF2F002D0}" type="sibTrans" cxnId="{FCD7325F-01FB-47EF-A4A2-F61699F7EECD}">
      <dgm:prSet/>
      <dgm:spPr/>
      <dgm:t>
        <a:bodyPr/>
        <a:lstStyle/>
        <a:p>
          <a:endParaRPr lang="ru-RU"/>
        </a:p>
      </dgm:t>
    </dgm:pt>
    <dgm:pt modelId="{90610BF1-4E80-4E83-922D-8399B071699F}" type="pres">
      <dgm:prSet presAssocID="{5F38288C-490C-4E85-BEBD-C2796C111AC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1D165C-B3DA-464B-A1EA-2135A6103096}" type="pres">
      <dgm:prSet presAssocID="{81E93BD2-274B-4283-8F45-89DB42A85DDE}" presName="composite" presStyleCnt="0"/>
      <dgm:spPr/>
    </dgm:pt>
    <dgm:pt modelId="{B5FFE1EE-AF8B-49E2-BC09-DCDCFCCD5EA8}" type="pres">
      <dgm:prSet presAssocID="{81E93BD2-274B-4283-8F45-89DB42A85DDE}" presName="rect1" presStyleLbl="trAlignAcc1" presStyleIdx="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657962-E66D-45DC-81C6-333EAEE75E1E}" type="pres">
      <dgm:prSet presAssocID="{81E93BD2-274B-4283-8F45-89DB42A85DDE}" presName="rect2" presStyleLbl="fgImgPlace1" presStyleIdx="0" presStyleCnt="1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22D74B0E-22D2-4F8F-AC55-F07627034679}" type="pres">
      <dgm:prSet presAssocID="{34CD5902-194A-4C12-AB8C-30553DFCC8E3}" presName="sibTrans" presStyleCnt="0"/>
      <dgm:spPr/>
    </dgm:pt>
    <dgm:pt modelId="{CC0DD99D-7438-459B-8D87-FC513A657BA6}" type="pres">
      <dgm:prSet presAssocID="{5CAAA881-C7FF-4E36-A8CF-0F35DC634C8A}" presName="composite" presStyleCnt="0"/>
      <dgm:spPr/>
    </dgm:pt>
    <dgm:pt modelId="{52D926D0-0349-4713-844C-306D0DEBB9D7}" type="pres">
      <dgm:prSet presAssocID="{5CAAA881-C7FF-4E36-A8CF-0F35DC634C8A}" presName="rect1" presStyleLbl="trAlignAcc1" presStyleIdx="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15E7A8-82B1-463A-8C82-603DE1CCC66B}" type="pres">
      <dgm:prSet presAssocID="{5CAAA881-C7FF-4E36-A8CF-0F35DC634C8A}" presName="rect2" presStyleLbl="fgImgPlace1" presStyleIdx="1" presStyleCnt="1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FD8D67F2-9CB5-4D56-9712-97AC1A834813}" type="pres">
      <dgm:prSet presAssocID="{D1985981-FCC8-41F1-A2DF-DDED56530298}" presName="sibTrans" presStyleCnt="0"/>
      <dgm:spPr/>
    </dgm:pt>
    <dgm:pt modelId="{16B3A1D7-3624-4DFE-BFF0-FE9060A54634}" type="pres">
      <dgm:prSet presAssocID="{A7EBE5C1-4BD8-43BB-9C65-D54D1CA9E31C}" presName="composite" presStyleCnt="0"/>
      <dgm:spPr/>
    </dgm:pt>
    <dgm:pt modelId="{BFDC8EF3-EFB3-4847-89CA-DBD6925BFF30}" type="pres">
      <dgm:prSet presAssocID="{A7EBE5C1-4BD8-43BB-9C65-D54D1CA9E31C}" presName="rect1" presStyleLbl="trAlignAcc1" presStyleIdx="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7159F-A514-4599-85F0-2CA54A604D2E}" type="pres">
      <dgm:prSet presAssocID="{A7EBE5C1-4BD8-43BB-9C65-D54D1CA9E31C}" presName="rect2" presStyleLbl="fgImgPlace1" presStyleIdx="2" presStyleCnt="1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E774CFE3-8A8A-4D07-BF39-58047A4040B8}" type="pres">
      <dgm:prSet presAssocID="{9AABA27E-81DE-46AE-81EC-CFD5D5130FCD}" presName="sibTrans" presStyleCnt="0"/>
      <dgm:spPr/>
    </dgm:pt>
    <dgm:pt modelId="{AEA61510-2A3F-40B8-BF93-AAB05B1726ED}" type="pres">
      <dgm:prSet presAssocID="{9CCBC35A-5410-462C-A27F-5580C1B24EA2}" presName="composite" presStyleCnt="0"/>
      <dgm:spPr/>
    </dgm:pt>
    <dgm:pt modelId="{9AD8BFE6-3375-438F-866C-CC85F72EEFC4}" type="pres">
      <dgm:prSet presAssocID="{9CCBC35A-5410-462C-A27F-5580C1B24EA2}" presName="rect1" presStyleLbl="trAlignAcc1" presStyleIdx="3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FC00A0-60C7-4AB8-A10C-6ADCC61DB35E}" type="pres">
      <dgm:prSet presAssocID="{9CCBC35A-5410-462C-A27F-5580C1B24EA2}" presName="rect2" presStyleLbl="fgImgPlace1" presStyleIdx="3" presStyleCnt="1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</dgm:spPr>
      <dgm:t>
        <a:bodyPr/>
        <a:lstStyle/>
        <a:p>
          <a:endParaRPr lang="ru-RU"/>
        </a:p>
      </dgm:t>
    </dgm:pt>
    <dgm:pt modelId="{F718A2C4-DC1C-4E80-87C3-BE015946D39F}" type="pres">
      <dgm:prSet presAssocID="{970E48AF-847E-427F-A4B2-4F62F124EA00}" presName="sibTrans" presStyleCnt="0"/>
      <dgm:spPr/>
    </dgm:pt>
    <dgm:pt modelId="{C825C478-56F0-4C8A-89AB-B9AAB0CC974A}" type="pres">
      <dgm:prSet presAssocID="{14A75319-7024-4BB3-94C8-D5BB470BA337}" presName="composite" presStyleCnt="0"/>
      <dgm:spPr/>
    </dgm:pt>
    <dgm:pt modelId="{D7E028B4-01B0-4316-8275-F13324E9CB09}" type="pres">
      <dgm:prSet presAssocID="{14A75319-7024-4BB3-94C8-D5BB470BA337}" presName="rect1" presStyleLbl="trAlignAcc1" presStyleIdx="4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697F87-5334-4C5C-A21F-2131CA9F6604}" type="pres">
      <dgm:prSet presAssocID="{14A75319-7024-4BB3-94C8-D5BB470BA337}" presName="rect2" presStyleLbl="fgImgPlace1" presStyleIdx="4" presStyleCnt="1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</dgm:spPr>
    </dgm:pt>
    <dgm:pt modelId="{D394C688-FA29-47F7-81C5-534D1AC3EB8E}" type="pres">
      <dgm:prSet presAssocID="{8B0B228F-7C50-42EF-B8B6-5BB3E59A6448}" presName="sibTrans" presStyleCnt="0"/>
      <dgm:spPr/>
    </dgm:pt>
    <dgm:pt modelId="{C230C602-61D4-4A66-8EA1-70B6DB9A6C27}" type="pres">
      <dgm:prSet presAssocID="{46B97C8B-DF56-468B-BE66-E3129FA1E941}" presName="composite" presStyleCnt="0"/>
      <dgm:spPr/>
    </dgm:pt>
    <dgm:pt modelId="{83DECF6D-E46A-4832-846D-8364662F57F3}" type="pres">
      <dgm:prSet presAssocID="{46B97C8B-DF56-468B-BE66-E3129FA1E941}" presName="rect1" presStyleLbl="trAlignAcc1" presStyleIdx="5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4D6E24-910F-4E35-B227-AB1B65D848D4}" type="pres">
      <dgm:prSet presAssocID="{46B97C8B-DF56-468B-BE66-E3129FA1E941}" presName="rect2" presStyleLbl="fgImgPlace1" presStyleIdx="5" presStyleCnt="1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9000" r="-99000"/>
          </a:stretch>
        </a:blipFill>
      </dgm:spPr>
      <dgm:t>
        <a:bodyPr/>
        <a:lstStyle/>
        <a:p>
          <a:endParaRPr lang="ru-RU"/>
        </a:p>
      </dgm:t>
    </dgm:pt>
    <dgm:pt modelId="{ABA20FAB-3735-4DE7-A24C-91D8F695517C}" type="pres">
      <dgm:prSet presAssocID="{D516C89C-65DD-48D3-8193-965960335AFC}" presName="sibTrans" presStyleCnt="0"/>
      <dgm:spPr/>
    </dgm:pt>
    <dgm:pt modelId="{51DDAAF5-D82D-47C4-A524-1B1EFF167B19}" type="pres">
      <dgm:prSet presAssocID="{D8217613-AE7E-4E93-823F-ACED03C24583}" presName="composite" presStyleCnt="0"/>
      <dgm:spPr/>
    </dgm:pt>
    <dgm:pt modelId="{490DCDDD-4039-4819-9BB4-2124B6BED493}" type="pres">
      <dgm:prSet presAssocID="{D8217613-AE7E-4E93-823F-ACED03C24583}" presName="rect1" presStyleLbl="trAlignAcc1" presStyleIdx="6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88E5C1-09CD-4EAE-BD2E-379B87B5C1EF}" type="pres">
      <dgm:prSet presAssocID="{D8217613-AE7E-4E93-823F-ACED03C24583}" presName="rect2" presStyleLbl="fgImgPlace1" presStyleIdx="6" presStyleCnt="13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8000" r="-78000"/>
          </a:stretch>
        </a:blipFill>
      </dgm:spPr>
    </dgm:pt>
    <dgm:pt modelId="{CE0319B3-2656-4865-9048-C46F31278B7E}" type="pres">
      <dgm:prSet presAssocID="{5FBF2FB0-6764-4AAC-B4BB-0568C61C5694}" presName="sibTrans" presStyleCnt="0"/>
      <dgm:spPr/>
    </dgm:pt>
    <dgm:pt modelId="{71B954A2-211C-45A6-AC8C-6D05959EA446}" type="pres">
      <dgm:prSet presAssocID="{30819958-8CCA-4B96-BEAD-E7D9C2E232B6}" presName="composite" presStyleCnt="0"/>
      <dgm:spPr/>
    </dgm:pt>
    <dgm:pt modelId="{8EB880D9-C162-4631-924A-525BB340B4D4}" type="pres">
      <dgm:prSet presAssocID="{30819958-8CCA-4B96-BEAD-E7D9C2E232B6}" presName="rect1" presStyleLbl="trAlignAcc1" presStyleIdx="7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73A4B8-F51D-4034-B0F9-131426213F6B}" type="pres">
      <dgm:prSet presAssocID="{30819958-8CCA-4B96-BEAD-E7D9C2E232B6}" presName="rect2" presStyleLbl="fgImgPlace1" presStyleIdx="7" presStyleCnt="13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0AA02174-0BC9-4FE7-BB33-B8E94E4FE4BA}" type="pres">
      <dgm:prSet presAssocID="{5146E8F6-29A6-41A9-ACF3-E7AD61B74D49}" presName="sibTrans" presStyleCnt="0"/>
      <dgm:spPr/>
    </dgm:pt>
    <dgm:pt modelId="{4341F231-9216-49F7-93B5-A64201E0803C}" type="pres">
      <dgm:prSet presAssocID="{E684C99C-427C-45F3-8573-6BFBDF7EC6B9}" presName="composite" presStyleCnt="0"/>
      <dgm:spPr/>
    </dgm:pt>
    <dgm:pt modelId="{61D98912-59F1-4DFC-966B-05401E2CABCF}" type="pres">
      <dgm:prSet presAssocID="{E684C99C-427C-45F3-8573-6BFBDF7EC6B9}" presName="rect1" presStyleLbl="trAlignAcc1" presStyleIdx="8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CD260-A4E2-4CD1-930C-417724275468}" type="pres">
      <dgm:prSet presAssocID="{E684C99C-427C-45F3-8573-6BFBDF7EC6B9}" presName="rect2" presStyleLbl="fgImgPlace1" presStyleIdx="8" presStyleCnt="13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C6E93266-6F06-4AEC-BE4D-3844A5B25D60}" type="pres">
      <dgm:prSet presAssocID="{F80E662F-0474-429D-B1C7-389BDF00F60B}" presName="sibTrans" presStyleCnt="0"/>
      <dgm:spPr/>
    </dgm:pt>
    <dgm:pt modelId="{C1951519-DE5F-47CD-9F07-DB9B2116CE28}" type="pres">
      <dgm:prSet presAssocID="{FC14E49A-7BDB-476D-8D20-7B8F544C2992}" presName="composite" presStyleCnt="0"/>
      <dgm:spPr/>
    </dgm:pt>
    <dgm:pt modelId="{BF0AD19D-770B-411C-A7F7-EAE13070821E}" type="pres">
      <dgm:prSet presAssocID="{FC14E49A-7BDB-476D-8D20-7B8F544C2992}" presName="rect1" presStyleLbl="trAlignAcc1" presStyleIdx="9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0A0DC8-6E4D-4188-8DAB-BD8A6724E06F}" type="pres">
      <dgm:prSet presAssocID="{FC14E49A-7BDB-476D-8D20-7B8F544C2992}" presName="rect2" presStyleLbl="fgImgPlace1" presStyleIdx="9" presStyleCnt="13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D95B0CE9-3989-4C2E-BC48-6E6F99DDB8C0}" type="pres">
      <dgm:prSet presAssocID="{2BD2C1F3-0977-430A-A170-2D1BABA25F05}" presName="sibTrans" presStyleCnt="0"/>
      <dgm:spPr/>
    </dgm:pt>
    <dgm:pt modelId="{05D227F0-8E90-4AB0-BA9D-0282C8260CDB}" type="pres">
      <dgm:prSet presAssocID="{D27A9A58-3C8C-41C0-AEFF-920F18C322A6}" presName="composite" presStyleCnt="0"/>
      <dgm:spPr/>
    </dgm:pt>
    <dgm:pt modelId="{FB42B0CF-A5F7-4942-8B8B-22D96659B3A0}" type="pres">
      <dgm:prSet presAssocID="{D27A9A58-3C8C-41C0-AEFF-920F18C322A6}" presName="rect1" presStyleLbl="trAlignAcc1" presStyleIdx="1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1FE482-A7BE-4EF7-B3B4-91A887D56236}" type="pres">
      <dgm:prSet presAssocID="{D27A9A58-3C8C-41C0-AEFF-920F18C322A6}" presName="rect2" presStyleLbl="fgImgPlace1" presStyleIdx="10" presStyleCnt="13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</dgm:pt>
    <dgm:pt modelId="{8E9D22D3-D2EE-4CAE-B63B-8DE671294552}" type="pres">
      <dgm:prSet presAssocID="{18794BDF-E79C-412D-8F5D-34A2EB8BA57B}" presName="sibTrans" presStyleCnt="0"/>
      <dgm:spPr/>
    </dgm:pt>
    <dgm:pt modelId="{2F0AA29A-3F52-44C5-AC2F-7B26E45C5D13}" type="pres">
      <dgm:prSet presAssocID="{3D47200B-3CC9-4D7B-83C7-E5EDC5669F53}" presName="composite" presStyleCnt="0"/>
      <dgm:spPr/>
    </dgm:pt>
    <dgm:pt modelId="{A26459AD-5B56-4BCB-A440-C02F12D53716}" type="pres">
      <dgm:prSet presAssocID="{3D47200B-3CC9-4D7B-83C7-E5EDC5669F53}" presName="rect1" presStyleLbl="trAlignAcc1" presStyleIdx="1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4DA4B7-B808-489B-8F6A-A74856881722}" type="pres">
      <dgm:prSet presAssocID="{3D47200B-3CC9-4D7B-83C7-E5EDC5669F53}" presName="rect2" presStyleLbl="fgImgPlace1" presStyleIdx="11" presStyleCnt="13"/>
      <dgm:spPr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7357F3AF-47A8-4829-8A06-359922FA97E6}" type="pres">
      <dgm:prSet presAssocID="{200DD096-5267-4485-BE3A-3925158DB0D7}" presName="sibTrans" presStyleCnt="0"/>
      <dgm:spPr/>
    </dgm:pt>
    <dgm:pt modelId="{BC4EBAD8-23AE-49BC-BCE3-81EABC923969}" type="pres">
      <dgm:prSet presAssocID="{0F1EAB6A-6E53-4EA7-86FA-99D01DDD849B}" presName="composite" presStyleCnt="0"/>
      <dgm:spPr/>
    </dgm:pt>
    <dgm:pt modelId="{37E2580F-7BCF-480B-B6A8-1F01AFD417CF}" type="pres">
      <dgm:prSet presAssocID="{0F1EAB6A-6E53-4EA7-86FA-99D01DDD849B}" presName="rect1" presStyleLbl="trAlignAcc1" presStyleIdx="1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A44AB-63B4-4490-AC58-71AE2ACC3C9A}" type="pres">
      <dgm:prSet presAssocID="{0F1EAB6A-6E53-4EA7-86FA-99D01DDD849B}" presName="rect2" presStyleLbl="fgImgPlace1" presStyleIdx="12" presStyleCnt="13"/>
      <dgm:spPr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</dgm:spPr>
    </dgm:pt>
  </dgm:ptLst>
  <dgm:cxnLst>
    <dgm:cxn modelId="{50B4A41B-DADF-48E3-A50E-074C593D8E26}" srcId="{5F38288C-490C-4E85-BEBD-C2796C111AC1}" destId="{FC14E49A-7BDB-476D-8D20-7B8F544C2992}" srcOrd="9" destOrd="0" parTransId="{6128B82F-63C2-467B-9CF0-6112E775F197}" sibTransId="{2BD2C1F3-0977-430A-A170-2D1BABA25F05}"/>
    <dgm:cxn modelId="{600DCF6B-05D3-4973-AE3F-67EF0C51AD01}" type="presOf" srcId="{0F1EAB6A-6E53-4EA7-86FA-99D01DDD849B}" destId="{37E2580F-7BCF-480B-B6A8-1F01AFD417CF}" srcOrd="0" destOrd="0" presId="urn:microsoft.com/office/officeart/2008/layout/PictureStrips"/>
    <dgm:cxn modelId="{5CF84E75-B490-4B67-9FFD-7D317204CB62}" srcId="{5F38288C-490C-4E85-BEBD-C2796C111AC1}" destId="{D8217613-AE7E-4E93-823F-ACED03C24583}" srcOrd="6" destOrd="0" parTransId="{A2BEF77D-2E98-4E3F-9893-318E01FF4273}" sibTransId="{5FBF2FB0-6764-4AAC-B4BB-0568C61C5694}"/>
    <dgm:cxn modelId="{7123FE63-DD2F-4C1E-94F7-9B7B8DD0DA02}" type="presOf" srcId="{5CAAA881-C7FF-4E36-A8CF-0F35DC634C8A}" destId="{52D926D0-0349-4713-844C-306D0DEBB9D7}" srcOrd="0" destOrd="0" presId="urn:microsoft.com/office/officeart/2008/layout/PictureStrips"/>
    <dgm:cxn modelId="{ED50C964-D2E0-498E-B3DA-CB8DF92BF22E}" type="presOf" srcId="{A7EBE5C1-4BD8-43BB-9C65-D54D1CA9E31C}" destId="{BFDC8EF3-EFB3-4847-89CA-DBD6925BFF30}" srcOrd="0" destOrd="0" presId="urn:microsoft.com/office/officeart/2008/layout/PictureStrips"/>
    <dgm:cxn modelId="{D3E2474C-DA16-48E2-8D6E-69B73AAF6A5D}" type="presOf" srcId="{30819958-8CCA-4B96-BEAD-E7D9C2E232B6}" destId="{8EB880D9-C162-4631-924A-525BB340B4D4}" srcOrd="0" destOrd="0" presId="urn:microsoft.com/office/officeart/2008/layout/PictureStrips"/>
    <dgm:cxn modelId="{E3B8FA2B-578F-45BD-93E6-E259347DD9FB}" type="presOf" srcId="{5F38288C-490C-4E85-BEBD-C2796C111AC1}" destId="{90610BF1-4E80-4E83-922D-8399B071699F}" srcOrd="0" destOrd="0" presId="urn:microsoft.com/office/officeart/2008/layout/PictureStrips"/>
    <dgm:cxn modelId="{D4756EE0-C2CB-4492-9300-E69F4B7557F4}" srcId="{5F38288C-490C-4E85-BEBD-C2796C111AC1}" destId="{81E93BD2-274B-4283-8F45-89DB42A85DDE}" srcOrd="0" destOrd="0" parTransId="{8D242611-3FF5-48D9-9D2B-413D0B2182DF}" sibTransId="{34CD5902-194A-4C12-AB8C-30553DFCC8E3}"/>
    <dgm:cxn modelId="{29AF1AEC-0CAC-453C-AA9D-7962566A185F}" type="presOf" srcId="{D27A9A58-3C8C-41C0-AEFF-920F18C322A6}" destId="{FB42B0CF-A5F7-4942-8B8B-22D96659B3A0}" srcOrd="0" destOrd="0" presId="urn:microsoft.com/office/officeart/2008/layout/PictureStrips"/>
    <dgm:cxn modelId="{07EC9CA8-9117-416E-BEF3-7CA23BAC4DBE}" srcId="{5F38288C-490C-4E85-BEBD-C2796C111AC1}" destId="{D27A9A58-3C8C-41C0-AEFF-920F18C322A6}" srcOrd="10" destOrd="0" parTransId="{47BE2DC6-6305-4CF0-87D9-070E379F9FF6}" sibTransId="{18794BDF-E79C-412D-8F5D-34A2EB8BA57B}"/>
    <dgm:cxn modelId="{46C6905E-8D29-436A-98E2-FA7069861C36}" type="presOf" srcId="{14A75319-7024-4BB3-94C8-D5BB470BA337}" destId="{D7E028B4-01B0-4316-8275-F13324E9CB09}" srcOrd="0" destOrd="0" presId="urn:microsoft.com/office/officeart/2008/layout/PictureStrips"/>
    <dgm:cxn modelId="{3127F5E9-AE4A-49DE-BE78-4F0840FDA0ED}" srcId="{5F38288C-490C-4E85-BEBD-C2796C111AC1}" destId="{30819958-8CCA-4B96-BEAD-E7D9C2E232B6}" srcOrd="7" destOrd="0" parTransId="{DBD4397A-DE4C-4B0C-8498-EFF9BA208552}" sibTransId="{5146E8F6-29A6-41A9-ACF3-E7AD61B74D49}"/>
    <dgm:cxn modelId="{C0D036EE-EADF-4E17-9713-49B00B4C5F70}" type="presOf" srcId="{E684C99C-427C-45F3-8573-6BFBDF7EC6B9}" destId="{61D98912-59F1-4DFC-966B-05401E2CABCF}" srcOrd="0" destOrd="0" presId="urn:microsoft.com/office/officeart/2008/layout/PictureStrips"/>
    <dgm:cxn modelId="{977CA953-E4D9-49B6-A1C7-94B61A5EFB5D}" srcId="{5F38288C-490C-4E85-BEBD-C2796C111AC1}" destId="{E684C99C-427C-45F3-8573-6BFBDF7EC6B9}" srcOrd="8" destOrd="0" parTransId="{CCBCA442-1043-44EC-8519-8AAE596E4977}" sibTransId="{F80E662F-0474-429D-B1C7-389BDF00F60B}"/>
    <dgm:cxn modelId="{C53B1465-DCC6-4F22-BBA6-2F11487A8427}" srcId="{5F38288C-490C-4E85-BEBD-C2796C111AC1}" destId="{A7EBE5C1-4BD8-43BB-9C65-D54D1CA9E31C}" srcOrd="2" destOrd="0" parTransId="{AB05F647-6071-469B-AC6C-A50F115EC5BF}" sibTransId="{9AABA27E-81DE-46AE-81EC-CFD5D5130FCD}"/>
    <dgm:cxn modelId="{B947FCD5-4488-4272-9B0D-96C50073AB9B}" srcId="{5F38288C-490C-4E85-BEBD-C2796C111AC1}" destId="{5CAAA881-C7FF-4E36-A8CF-0F35DC634C8A}" srcOrd="1" destOrd="0" parTransId="{4F055B0A-AE7F-4386-A0D1-C85A8D785B18}" sibTransId="{D1985981-FCC8-41F1-A2DF-DDED56530298}"/>
    <dgm:cxn modelId="{B56E9A17-8A69-4B3B-A0D1-F6D36C70C050}" srcId="{5F38288C-490C-4E85-BEBD-C2796C111AC1}" destId="{46B97C8B-DF56-468B-BE66-E3129FA1E941}" srcOrd="5" destOrd="0" parTransId="{F0E19975-DC6D-40FC-A037-6D261BC35E3F}" sibTransId="{D516C89C-65DD-48D3-8193-965960335AFC}"/>
    <dgm:cxn modelId="{D8F908A9-CC4F-4E7C-98A8-98214A7C283B}" type="presOf" srcId="{81E93BD2-274B-4283-8F45-89DB42A85DDE}" destId="{B5FFE1EE-AF8B-49E2-BC09-DCDCFCCD5EA8}" srcOrd="0" destOrd="0" presId="urn:microsoft.com/office/officeart/2008/layout/PictureStrips"/>
    <dgm:cxn modelId="{88A963B3-8788-4C7A-949E-E3345F8E4136}" type="presOf" srcId="{9CCBC35A-5410-462C-A27F-5580C1B24EA2}" destId="{9AD8BFE6-3375-438F-866C-CC85F72EEFC4}" srcOrd="0" destOrd="0" presId="urn:microsoft.com/office/officeart/2008/layout/PictureStrips"/>
    <dgm:cxn modelId="{56285D8A-9DAC-4484-86CA-C623F7398E33}" type="presOf" srcId="{D8217613-AE7E-4E93-823F-ACED03C24583}" destId="{490DCDDD-4039-4819-9BB4-2124B6BED493}" srcOrd="0" destOrd="0" presId="urn:microsoft.com/office/officeart/2008/layout/PictureStrips"/>
    <dgm:cxn modelId="{FCD7325F-01FB-47EF-A4A2-F61699F7EECD}" srcId="{5F38288C-490C-4E85-BEBD-C2796C111AC1}" destId="{0F1EAB6A-6E53-4EA7-86FA-99D01DDD849B}" srcOrd="12" destOrd="0" parTransId="{DB5D4617-055F-4678-875F-A34B8872793C}" sibTransId="{A2244DE9-5B8B-4E97-8183-6CCAF2F002D0}"/>
    <dgm:cxn modelId="{A768AA4D-F895-43DC-94DC-45AF946535F3}" srcId="{5F38288C-490C-4E85-BEBD-C2796C111AC1}" destId="{3D47200B-3CC9-4D7B-83C7-E5EDC5669F53}" srcOrd="11" destOrd="0" parTransId="{E06995F9-EA5B-460F-B2D5-82D7D2DDE6E7}" sibTransId="{200DD096-5267-4485-BE3A-3925158DB0D7}"/>
    <dgm:cxn modelId="{493121D4-DE68-4FE5-8612-E483A1925184}" srcId="{5F38288C-490C-4E85-BEBD-C2796C111AC1}" destId="{14A75319-7024-4BB3-94C8-D5BB470BA337}" srcOrd="4" destOrd="0" parTransId="{9D02DAC1-172C-4E5B-829D-31516118F413}" sibTransId="{8B0B228F-7C50-42EF-B8B6-5BB3E59A6448}"/>
    <dgm:cxn modelId="{DFB64B83-08BB-44B2-B5CE-DC1B0387F40D}" type="presOf" srcId="{46B97C8B-DF56-468B-BE66-E3129FA1E941}" destId="{83DECF6D-E46A-4832-846D-8364662F57F3}" srcOrd="0" destOrd="0" presId="urn:microsoft.com/office/officeart/2008/layout/PictureStrips"/>
    <dgm:cxn modelId="{E02B8DA6-00D6-481C-8ECF-780F923B71DE}" type="presOf" srcId="{FC14E49A-7BDB-476D-8D20-7B8F544C2992}" destId="{BF0AD19D-770B-411C-A7F7-EAE13070821E}" srcOrd="0" destOrd="0" presId="urn:microsoft.com/office/officeart/2008/layout/PictureStrips"/>
    <dgm:cxn modelId="{A13A0D99-4858-4777-9577-F0A5914AE777}" srcId="{5F38288C-490C-4E85-BEBD-C2796C111AC1}" destId="{9CCBC35A-5410-462C-A27F-5580C1B24EA2}" srcOrd="3" destOrd="0" parTransId="{A661956A-FF0A-41D3-B87E-729D985F921C}" sibTransId="{970E48AF-847E-427F-A4B2-4F62F124EA00}"/>
    <dgm:cxn modelId="{F37025E2-C45B-4498-8D21-702D2663AFD9}" type="presOf" srcId="{3D47200B-3CC9-4D7B-83C7-E5EDC5669F53}" destId="{A26459AD-5B56-4BCB-A440-C02F12D53716}" srcOrd="0" destOrd="0" presId="urn:microsoft.com/office/officeart/2008/layout/PictureStrips"/>
    <dgm:cxn modelId="{05F44B82-F529-4BC0-AF1B-28AE9DAE2255}" type="presParOf" srcId="{90610BF1-4E80-4E83-922D-8399B071699F}" destId="{6D1D165C-B3DA-464B-A1EA-2135A6103096}" srcOrd="0" destOrd="0" presId="urn:microsoft.com/office/officeart/2008/layout/PictureStrips"/>
    <dgm:cxn modelId="{57691F2D-CE3D-4422-B807-0229F2912412}" type="presParOf" srcId="{6D1D165C-B3DA-464B-A1EA-2135A6103096}" destId="{B5FFE1EE-AF8B-49E2-BC09-DCDCFCCD5EA8}" srcOrd="0" destOrd="0" presId="urn:microsoft.com/office/officeart/2008/layout/PictureStrips"/>
    <dgm:cxn modelId="{16863D52-0164-4316-9DCB-78BA877ACDD3}" type="presParOf" srcId="{6D1D165C-B3DA-464B-A1EA-2135A6103096}" destId="{1C657962-E66D-45DC-81C6-333EAEE75E1E}" srcOrd="1" destOrd="0" presId="urn:microsoft.com/office/officeart/2008/layout/PictureStrips"/>
    <dgm:cxn modelId="{D20C9E0D-1190-47A1-8C74-6EE0983CD0CF}" type="presParOf" srcId="{90610BF1-4E80-4E83-922D-8399B071699F}" destId="{22D74B0E-22D2-4F8F-AC55-F07627034679}" srcOrd="1" destOrd="0" presId="urn:microsoft.com/office/officeart/2008/layout/PictureStrips"/>
    <dgm:cxn modelId="{05250C02-CFF7-427F-918A-4AF86DA30E14}" type="presParOf" srcId="{90610BF1-4E80-4E83-922D-8399B071699F}" destId="{CC0DD99D-7438-459B-8D87-FC513A657BA6}" srcOrd="2" destOrd="0" presId="urn:microsoft.com/office/officeart/2008/layout/PictureStrips"/>
    <dgm:cxn modelId="{98AAD797-A834-45AF-9DE5-887E140F2F36}" type="presParOf" srcId="{CC0DD99D-7438-459B-8D87-FC513A657BA6}" destId="{52D926D0-0349-4713-844C-306D0DEBB9D7}" srcOrd="0" destOrd="0" presId="urn:microsoft.com/office/officeart/2008/layout/PictureStrips"/>
    <dgm:cxn modelId="{B1FD9C25-2B0B-4A9C-B80D-76062B430299}" type="presParOf" srcId="{CC0DD99D-7438-459B-8D87-FC513A657BA6}" destId="{9C15E7A8-82B1-463A-8C82-603DE1CCC66B}" srcOrd="1" destOrd="0" presId="urn:microsoft.com/office/officeart/2008/layout/PictureStrips"/>
    <dgm:cxn modelId="{6F1B8353-98E5-4D78-AB38-96FA69F0080F}" type="presParOf" srcId="{90610BF1-4E80-4E83-922D-8399B071699F}" destId="{FD8D67F2-9CB5-4D56-9712-97AC1A834813}" srcOrd="3" destOrd="0" presId="urn:microsoft.com/office/officeart/2008/layout/PictureStrips"/>
    <dgm:cxn modelId="{D72729F4-EA3C-4509-A41D-94CA109F068D}" type="presParOf" srcId="{90610BF1-4E80-4E83-922D-8399B071699F}" destId="{16B3A1D7-3624-4DFE-BFF0-FE9060A54634}" srcOrd="4" destOrd="0" presId="urn:microsoft.com/office/officeart/2008/layout/PictureStrips"/>
    <dgm:cxn modelId="{98816BC9-77DD-4570-A5F4-711F24A381D9}" type="presParOf" srcId="{16B3A1D7-3624-4DFE-BFF0-FE9060A54634}" destId="{BFDC8EF3-EFB3-4847-89CA-DBD6925BFF30}" srcOrd="0" destOrd="0" presId="urn:microsoft.com/office/officeart/2008/layout/PictureStrips"/>
    <dgm:cxn modelId="{3C766804-F4F0-49BD-8A29-A96BB5CE6E08}" type="presParOf" srcId="{16B3A1D7-3624-4DFE-BFF0-FE9060A54634}" destId="{B4A7159F-A514-4599-85F0-2CA54A604D2E}" srcOrd="1" destOrd="0" presId="urn:microsoft.com/office/officeart/2008/layout/PictureStrips"/>
    <dgm:cxn modelId="{B67DA56C-0967-4C7F-B0F5-BE88EFA3F522}" type="presParOf" srcId="{90610BF1-4E80-4E83-922D-8399B071699F}" destId="{E774CFE3-8A8A-4D07-BF39-58047A4040B8}" srcOrd="5" destOrd="0" presId="urn:microsoft.com/office/officeart/2008/layout/PictureStrips"/>
    <dgm:cxn modelId="{B82E40CA-E327-4930-ACB5-E8176DC4451E}" type="presParOf" srcId="{90610BF1-4E80-4E83-922D-8399B071699F}" destId="{AEA61510-2A3F-40B8-BF93-AAB05B1726ED}" srcOrd="6" destOrd="0" presId="urn:microsoft.com/office/officeart/2008/layout/PictureStrips"/>
    <dgm:cxn modelId="{B79D91D9-74C1-4375-A7CA-BC96C00C8500}" type="presParOf" srcId="{AEA61510-2A3F-40B8-BF93-AAB05B1726ED}" destId="{9AD8BFE6-3375-438F-866C-CC85F72EEFC4}" srcOrd="0" destOrd="0" presId="urn:microsoft.com/office/officeart/2008/layout/PictureStrips"/>
    <dgm:cxn modelId="{0E0AA91F-2A4A-4540-80E6-4992D8DCC1FE}" type="presParOf" srcId="{AEA61510-2A3F-40B8-BF93-AAB05B1726ED}" destId="{CFFC00A0-60C7-4AB8-A10C-6ADCC61DB35E}" srcOrd="1" destOrd="0" presId="urn:microsoft.com/office/officeart/2008/layout/PictureStrips"/>
    <dgm:cxn modelId="{A034572B-F4B2-454D-BB39-2473920EE64D}" type="presParOf" srcId="{90610BF1-4E80-4E83-922D-8399B071699F}" destId="{F718A2C4-DC1C-4E80-87C3-BE015946D39F}" srcOrd="7" destOrd="0" presId="urn:microsoft.com/office/officeart/2008/layout/PictureStrips"/>
    <dgm:cxn modelId="{456DC130-1DB9-4C81-89AF-08401A45D4F9}" type="presParOf" srcId="{90610BF1-4E80-4E83-922D-8399B071699F}" destId="{C825C478-56F0-4C8A-89AB-B9AAB0CC974A}" srcOrd="8" destOrd="0" presId="urn:microsoft.com/office/officeart/2008/layout/PictureStrips"/>
    <dgm:cxn modelId="{113C034D-2BF2-4359-BB2B-FA779550EC24}" type="presParOf" srcId="{C825C478-56F0-4C8A-89AB-B9AAB0CC974A}" destId="{D7E028B4-01B0-4316-8275-F13324E9CB09}" srcOrd="0" destOrd="0" presId="urn:microsoft.com/office/officeart/2008/layout/PictureStrips"/>
    <dgm:cxn modelId="{D01F455E-D144-4F79-8461-5484B53330CF}" type="presParOf" srcId="{C825C478-56F0-4C8A-89AB-B9AAB0CC974A}" destId="{9D697F87-5334-4C5C-A21F-2131CA9F6604}" srcOrd="1" destOrd="0" presId="urn:microsoft.com/office/officeart/2008/layout/PictureStrips"/>
    <dgm:cxn modelId="{F17C777B-1D3C-483F-9445-DDFF1BE60F44}" type="presParOf" srcId="{90610BF1-4E80-4E83-922D-8399B071699F}" destId="{D394C688-FA29-47F7-81C5-534D1AC3EB8E}" srcOrd="9" destOrd="0" presId="urn:microsoft.com/office/officeart/2008/layout/PictureStrips"/>
    <dgm:cxn modelId="{FF2DDA37-8206-4127-9A01-761C1B71455C}" type="presParOf" srcId="{90610BF1-4E80-4E83-922D-8399B071699F}" destId="{C230C602-61D4-4A66-8EA1-70B6DB9A6C27}" srcOrd="10" destOrd="0" presId="urn:microsoft.com/office/officeart/2008/layout/PictureStrips"/>
    <dgm:cxn modelId="{731606C1-C1CB-4843-ACE1-ECBBE25F5668}" type="presParOf" srcId="{C230C602-61D4-4A66-8EA1-70B6DB9A6C27}" destId="{83DECF6D-E46A-4832-846D-8364662F57F3}" srcOrd="0" destOrd="0" presId="urn:microsoft.com/office/officeart/2008/layout/PictureStrips"/>
    <dgm:cxn modelId="{AFB38C9E-F4BB-4F4C-A0A5-24DFB49E017F}" type="presParOf" srcId="{C230C602-61D4-4A66-8EA1-70B6DB9A6C27}" destId="{694D6E24-910F-4E35-B227-AB1B65D848D4}" srcOrd="1" destOrd="0" presId="urn:microsoft.com/office/officeart/2008/layout/PictureStrips"/>
    <dgm:cxn modelId="{C19133A3-C9EC-4F8E-BCC1-48A3D34360C2}" type="presParOf" srcId="{90610BF1-4E80-4E83-922D-8399B071699F}" destId="{ABA20FAB-3735-4DE7-A24C-91D8F695517C}" srcOrd="11" destOrd="0" presId="urn:microsoft.com/office/officeart/2008/layout/PictureStrips"/>
    <dgm:cxn modelId="{577167E4-4D9A-4B2D-B683-959388018CE4}" type="presParOf" srcId="{90610BF1-4E80-4E83-922D-8399B071699F}" destId="{51DDAAF5-D82D-47C4-A524-1B1EFF167B19}" srcOrd="12" destOrd="0" presId="urn:microsoft.com/office/officeart/2008/layout/PictureStrips"/>
    <dgm:cxn modelId="{03F46A86-E20A-45F7-A777-BD932604EF47}" type="presParOf" srcId="{51DDAAF5-D82D-47C4-A524-1B1EFF167B19}" destId="{490DCDDD-4039-4819-9BB4-2124B6BED493}" srcOrd="0" destOrd="0" presId="urn:microsoft.com/office/officeart/2008/layout/PictureStrips"/>
    <dgm:cxn modelId="{F4D50DB4-3612-4D51-BD77-21F53CEF41CA}" type="presParOf" srcId="{51DDAAF5-D82D-47C4-A524-1B1EFF167B19}" destId="{7588E5C1-09CD-4EAE-BD2E-379B87B5C1EF}" srcOrd="1" destOrd="0" presId="urn:microsoft.com/office/officeart/2008/layout/PictureStrips"/>
    <dgm:cxn modelId="{F5801CF5-9D9E-456F-BE4E-68D406B8E6B8}" type="presParOf" srcId="{90610BF1-4E80-4E83-922D-8399B071699F}" destId="{CE0319B3-2656-4865-9048-C46F31278B7E}" srcOrd="13" destOrd="0" presId="urn:microsoft.com/office/officeart/2008/layout/PictureStrips"/>
    <dgm:cxn modelId="{60BB7330-70A0-45AA-B06E-966BA116E7DF}" type="presParOf" srcId="{90610BF1-4E80-4E83-922D-8399B071699F}" destId="{71B954A2-211C-45A6-AC8C-6D05959EA446}" srcOrd="14" destOrd="0" presId="urn:microsoft.com/office/officeart/2008/layout/PictureStrips"/>
    <dgm:cxn modelId="{07B40557-8077-4EF6-940D-8B2435A97BD6}" type="presParOf" srcId="{71B954A2-211C-45A6-AC8C-6D05959EA446}" destId="{8EB880D9-C162-4631-924A-525BB340B4D4}" srcOrd="0" destOrd="0" presId="urn:microsoft.com/office/officeart/2008/layout/PictureStrips"/>
    <dgm:cxn modelId="{EC2C8029-6A21-4F4A-AFBF-58661485B4D9}" type="presParOf" srcId="{71B954A2-211C-45A6-AC8C-6D05959EA446}" destId="{5D73A4B8-F51D-4034-B0F9-131426213F6B}" srcOrd="1" destOrd="0" presId="urn:microsoft.com/office/officeart/2008/layout/PictureStrips"/>
    <dgm:cxn modelId="{6DF61038-B9AA-4AF0-B49F-F8CE9E113CA4}" type="presParOf" srcId="{90610BF1-4E80-4E83-922D-8399B071699F}" destId="{0AA02174-0BC9-4FE7-BB33-B8E94E4FE4BA}" srcOrd="15" destOrd="0" presId="urn:microsoft.com/office/officeart/2008/layout/PictureStrips"/>
    <dgm:cxn modelId="{13CDC312-98D0-475C-AA95-6943E2DD5CAC}" type="presParOf" srcId="{90610BF1-4E80-4E83-922D-8399B071699F}" destId="{4341F231-9216-49F7-93B5-A64201E0803C}" srcOrd="16" destOrd="0" presId="urn:microsoft.com/office/officeart/2008/layout/PictureStrips"/>
    <dgm:cxn modelId="{2CEDE730-C315-4CDA-8D2B-54924193AEF4}" type="presParOf" srcId="{4341F231-9216-49F7-93B5-A64201E0803C}" destId="{61D98912-59F1-4DFC-966B-05401E2CABCF}" srcOrd="0" destOrd="0" presId="urn:microsoft.com/office/officeart/2008/layout/PictureStrips"/>
    <dgm:cxn modelId="{AD10EC1F-1540-445C-8A8F-18C277513155}" type="presParOf" srcId="{4341F231-9216-49F7-93B5-A64201E0803C}" destId="{6DACD260-A4E2-4CD1-930C-417724275468}" srcOrd="1" destOrd="0" presId="urn:microsoft.com/office/officeart/2008/layout/PictureStrips"/>
    <dgm:cxn modelId="{CB365CC3-B5D1-432B-A0DF-5C8BDBA7858A}" type="presParOf" srcId="{90610BF1-4E80-4E83-922D-8399B071699F}" destId="{C6E93266-6F06-4AEC-BE4D-3844A5B25D60}" srcOrd="17" destOrd="0" presId="urn:microsoft.com/office/officeart/2008/layout/PictureStrips"/>
    <dgm:cxn modelId="{677822D3-FCFC-4BEC-BA79-132A559E0416}" type="presParOf" srcId="{90610BF1-4E80-4E83-922D-8399B071699F}" destId="{C1951519-DE5F-47CD-9F07-DB9B2116CE28}" srcOrd="18" destOrd="0" presId="urn:microsoft.com/office/officeart/2008/layout/PictureStrips"/>
    <dgm:cxn modelId="{B8BADAA7-C1CC-4ECE-B3A0-6F6E785E23EA}" type="presParOf" srcId="{C1951519-DE5F-47CD-9F07-DB9B2116CE28}" destId="{BF0AD19D-770B-411C-A7F7-EAE13070821E}" srcOrd="0" destOrd="0" presId="urn:microsoft.com/office/officeart/2008/layout/PictureStrips"/>
    <dgm:cxn modelId="{CB43F678-1F12-402F-A9BB-611574E2B70D}" type="presParOf" srcId="{C1951519-DE5F-47CD-9F07-DB9B2116CE28}" destId="{A10A0DC8-6E4D-4188-8DAB-BD8A6724E06F}" srcOrd="1" destOrd="0" presId="urn:microsoft.com/office/officeart/2008/layout/PictureStrips"/>
    <dgm:cxn modelId="{CEBB7A8E-8951-4842-B603-A6C6E919F39E}" type="presParOf" srcId="{90610BF1-4E80-4E83-922D-8399B071699F}" destId="{D95B0CE9-3989-4C2E-BC48-6E6F99DDB8C0}" srcOrd="19" destOrd="0" presId="urn:microsoft.com/office/officeart/2008/layout/PictureStrips"/>
    <dgm:cxn modelId="{3DF188B9-5FDC-451C-BA6C-203FCE0FADC5}" type="presParOf" srcId="{90610BF1-4E80-4E83-922D-8399B071699F}" destId="{05D227F0-8E90-4AB0-BA9D-0282C8260CDB}" srcOrd="20" destOrd="0" presId="urn:microsoft.com/office/officeart/2008/layout/PictureStrips"/>
    <dgm:cxn modelId="{98B1ABD8-A314-4EC2-824F-6A52DDFF05DE}" type="presParOf" srcId="{05D227F0-8E90-4AB0-BA9D-0282C8260CDB}" destId="{FB42B0CF-A5F7-4942-8B8B-22D96659B3A0}" srcOrd="0" destOrd="0" presId="urn:microsoft.com/office/officeart/2008/layout/PictureStrips"/>
    <dgm:cxn modelId="{5E4786ED-5204-4494-8AB5-A10738DB0A8F}" type="presParOf" srcId="{05D227F0-8E90-4AB0-BA9D-0282C8260CDB}" destId="{0E1FE482-A7BE-4EF7-B3B4-91A887D56236}" srcOrd="1" destOrd="0" presId="urn:microsoft.com/office/officeart/2008/layout/PictureStrips"/>
    <dgm:cxn modelId="{6BFEA153-C025-46DE-BD82-5ADDFFBC02FE}" type="presParOf" srcId="{90610BF1-4E80-4E83-922D-8399B071699F}" destId="{8E9D22D3-D2EE-4CAE-B63B-8DE671294552}" srcOrd="21" destOrd="0" presId="urn:microsoft.com/office/officeart/2008/layout/PictureStrips"/>
    <dgm:cxn modelId="{7079F951-CCCA-4786-BD95-954B52CE32BA}" type="presParOf" srcId="{90610BF1-4E80-4E83-922D-8399B071699F}" destId="{2F0AA29A-3F52-44C5-AC2F-7B26E45C5D13}" srcOrd="22" destOrd="0" presId="urn:microsoft.com/office/officeart/2008/layout/PictureStrips"/>
    <dgm:cxn modelId="{50D8101F-16DE-4206-85CD-26FF01149804}" type="presParOf" srcId="{2F0AA29A-3F52-44C5-AC2F-7B26E45C5D13}" destId="{A26459AD-5B56-4BCB-A440-C02F12D53716}" srcOrd="0" destOrd="0" presId="urn:microsoft.com/office/officeart/2008/layout/PictureStrips"/>
    <dgm:cxn modelId="{98418A23-9616-48C6-B98F-507BB47D8B04}" type="presParOf" srcId="{2F0AA29A-3F52-44C5-AC2F-7B26E45C5D13}" destId="{B44DA4B7-B808-489B-8F6A-A74856881722}" srcOrd="1" destOrd="0" presId="urn:microsoft.com/office/officeart/2008/layout/PictureStrips"/>
    <dgm:cxn modelId="{5BF46B64-62C5-4AFE-AF76-DF496649C85C}" type="presParOf" srcId="{90610BF1-4E80-4E83-922D-8399B071699F}" destId="{7357F3AF-47A8-4829-8A06-359922FA97E6}" srcOrd="23" destOrd="0" presId="urn:microsoft.com/office/officeart/2008/layout/PictureStrips"/>
    <dgm:cxn modelId="{228AE76C-764C-43B0-8DD0-6FD3DCBCF0C2}" type="presParOf" srcId="{90610BF1-4E80-4E83-922D-8399B071699F}" destId="{BC4EBAD8-23AE-49BC-BCE3-81EABC923969}" srcOrd="24" destOrd="0" presId="urn:microsoft.com/office/officeart/2008/layout/PictureStrips"/>
    <dgm:cxn modelId="{54CFEACF-7055-4641-AFE0-5CF931734133}" type="presParOf" srcId="{BC4EBAD8-23AE-49BC-BCE3-81EABC923969}" destId="{37E2580F-7BCF-480B-B6A8-1F01AFD417CF}" srcOrd="0" destOrd="0" presId="urn:microsoft.com/office/officeart/2008/layout/PictureStrips"/>
    <dgm:cxn modelId="{7651E305-7585-434B-879C-01DBA6F2BD01}" type="presParOf" srcId="{BC4EBAD8-23AE-49BC-BCE3-81EABC923969}" destId="{F8FA44AB-63B4-4490-AC58-71AE2ACC3C9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513368-10F4-4619-A0F7-3E6A9BC6783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BC3B6E-8B1F-4EDF-A4D1-EF7DB98637A1}">
      <dgm:prSet phldrT="[Текст]" custT="1"/>
      <dgm:spPr>
        <a:solidFill>
          <a:srgbClr val="FFFFCC"/>
        </a:solidFill>
        <a:ln>
          <a:solidFill>
            <a:srgbClr val="FFCC99"/>
          </a:solidFill>
        </a:ln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предоставления транспортных услуг населению и организация транспортного обслуживания населения</a:t>
          </a:r>
          <a:endParaRPr lang="ru-RU" sz="1100" dirty="0">
            <a:solidFill>
              <a:schemeClr val="tx1"/>
            </a:solidFill>
          </a:endParaRPr>
        </a:p>
      </dgm:t>
    </dgm:pt>
    <dgm:pt modelId="{87AF6C20-69AA-4015-9E3F-6B31CBE4B775}" type="parTrans" cxnId="{6078C25B-4CB5-40E5-978E-AE2DAE3422A5}">
      <dgm:prSet/>
      <dgm:spPr/>
      <dgm:t>
        <a:bodyPr/>
        <a:lstStyle/>
        <a:p>
          <a:endParaRPr lang="ru-RU" sz="1100"/>
        </a:p>
      </dgm:t>
    </dgm:pt>
    <dgm:pt modelId="{F94043DE-FE66-489F-8746-085BCE8E7C56}" type="sibTrans" cxnId="{6078C25B-4CB5-40E5-978E-AE2DAE3422A5}">
      <dgm:prSet/>
      <dgm:spPr/>
      <dgm:t>
        <a:bodyPr/>
        <a:lstStyle/>
        <a:p>
          <a:endParaRPr lang="ru-RU" sz="1100"/>
        </a:p>
      </dgm:t>
    </dgm:pt>
    <dgm:pt modelId="{6F69A695-940C-4CF4-BB9D-982FD3D667DC}">
      <dgm:prSet phldrT="[Текст]" custT="1"/>
      <dgm:spPr>
        <a:solidFill>
          <a:srgbClr val="FFFFCC"/>
        </a:solidFill>
        <a:ln>
          <a:solidFill>
            <a:srgbClr val="FFCC99"/>
          </a:solidFill>
        </a:ln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бесперебойности движения автобусов по утвержденным маршрутам</a:t>
          </a:r>
          <a:endParaRPr lang="ru-RU" sz="1100" dirty="0">
            <a:solidFill>
              <a:schemeClr val="tx1"/>
            </a:solidFill>
          </a:endParaRPr>
        </a:p>
      </dgm:t>
    </dgm:pt>
    <dgm:pt modelId="{5B2CCD0B-D9D6-4035-954F-29C6EA8C0138}" type="parTrans" cxnId="{B5DC043F-6C3D-463A-8C0C-37B46FFD1017}">
      <dgm:prSet/>
      <dgm:spPr/>
      <dgm:t>
        <a:bodyPr/>
        <a:lstStyle/>
        <a:p>
          <a:endParaRPr lang="ru-RU" sz="1100"/>
        </a:p>
      </dgm:t>
    </dgm:pt>
    <dgm:pt modelId="{1C2F0207-C841-4B19-B9DA-FECC191C5B01}" type="sibTrans" cxnId="{B5DC043F-6C3D-463A-8C0C-37B46FFD1017}">
      <dgm:prSet/>
      <dgm:spPr/>
      <dgm:t>
        <a:bodyPr/>
        <a:lstStyle/>
        <a:p>
          <a:endParaRPr lang="ru-RU" sz="1100"/>
        </a:p>
      </dgm:t>
    </dgm:pt>
    <dgm:pt modelId="{DBBB77D9-7274-470F-83C7-3F0654DF3CD2}">
      <dgm:prSet phldrT="[Текст]" custT="1"/>
      <dgm:spPr>
        <a:solidFill>
          <a:srgbClr val="FFFFCC"/>
        </a:solidFill>
        <a:ln>
          <a:solidFill>
            <a:srgbClr val="FFCC99"/>
          </a:solidFill>
        </a:ln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предоставления транспортных услуг, учет и анализ выполненных регулярных перевозок по муниципальным маршрутам</a:t>
          </a:r>
          <a:endParaRPr lang="ru-RU" sz="1100" dirty="0">
            <a:solidFill>
              <a:schemeClr val="tx1"/>
            </a:solidFill>
          </a:endParaRPr>
        </a:p>
      </dgm:t>
    </dgm:pt>
    <dgm:pt modelId="{1ADC207E-73FE-4239-97D0-0860FF48D8DB}" type="parTrans" cxnId="{1314CAB2-E08C-4FB4-8D3D-99AF7038EEB9}">
      <dgm:prSet/>
      <dgm:spPr/>
      <dgm:t>
        <a:bodyPr/>
        <a:lstStyle/>
        <a:p>
          <a:endParaRPr lang="ru-RU" sz="1100"/>
        </a:p>
      </dgm:t>
    </dgm:pt>
    <dgm:pt modelId="{2B80F0EB-9DCC-49CC-BF54-2DBCB5ADD753}" type="sibTrans" cxnId="{1314CAB2-E08C-4FB4-8D3D-99AF7038EEB9}">
      <dgm:prSet/>
      <dgm:spPr/>
      <dgm:t>
        <a:bodyPr/>
        <a:lstStyle/>
        <a:p>
          <a:endParaRPr lang="ru-RU" sz="1100"/>
        </a:p>
      </dgm:t>
    </dgm:pt>
    <dgm:pt modelId="{4071DE35-5333-4D4E-8AD3-FD3C043DC1B6}" type="pres">
      <dgm:prSet presAssocID="{92513368-10F4-4619-A0F7-3E6A9BC6783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87727C0-847D-4E88-B04B-5304F578E89A}" type="pres">
      <dgm:prSet presAssocID="{92513368-10F4-4619-A0F7-3E6A9BC67839}" presName="Name1" presStyleCnt="0"/>
      <dgm:spPr/>
    </dgm:pt>
    <dgm:pt modelId="{BA8F00BE-69E0-4C7A-8EB0-667866D6E438}" type="pres">
      <dgm:prSet presAssocID="{92513368-10F4-4619-A0F7-3E6A9BC67839}" presName="cycle" presStyleCnt="0"/>
      <dgm:spPr/>
    </dgm:pt>
    <dgm:pt modelId="{D540C743-8EDD-4632-A053-7A52B94F777F}" type="pres">
      <dgm:prSet presAssocID="{92513368-10F4-4619-A0F7-3E6A9BC67839}" presName="srcNode" presStyleLbl="node1" presStyleIdx="0" presStyleCnt="3"/>
      <dgm:spPr/>
    </dgm:pt>
    <dgm:pt modelId="{CC2F9191-2D88-409C-9EC8-664E6BFF2457}" type="pres">
      <dgm:prSet presAssocID="{92513368-10F4-4619-A0F7-3E6A9BC67839}" presName="conn" presStyleLbl="parChTrans1D2" presStyleIdx="0" presStyleCnt="1"/>
      <dgm:spPr/>
      <dgm:t>
        <a:bodyPr/>
        <a:lstStyle/>
        <a:p>
          <a:endParaRPr lang="ru-RU"/>
        </a:p>
      </dgm:t>
    </dgm:pt>
    <dgm:pt modelId="{90CA7633-DE6C-4748-A7A3-C5B7149DD1BF}" type="pres">
      <dgm:prSet presAssocID="{92513368-10F4-4619-A0F7-3E6A9BC67839}" presName="extraNode" presStyleLbl="node1" presStyleIdx="0" presStyleCnt="3"/>
      <dgm:spPr/>
    </dgm:pt>
    <dgm:pt modelId="{744CAFDA-AF22-4A12-ACB4-0740D1B13835}" type="pres">
      <dgm:prSet presAssocID="{92513368-10F4-4619-A0F7-3E6A9BC67839}" presName="dstNode" presStyleLbl="node1" presStyleIdx="0" presStyleCnt="3"/>
      <dgm:spPr/>
    </dgm:pt>
    <dgm:pt modelId="{9C546DD5-1A20-4BDC-94C8-DB0AE2BFCF8C}" type="pres">
      <dgm:prSet presAssocID="{A0BC3B6E-8B1F-4EDF-A4D1-EF7DB98637A1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18A6D5-5F06-4F7A-A356-E5CD5FF84A0D}" type="pres">
      <dgm:prSet presAssocID="{A0BC3B6E-8B1F-4EDF-A4D1-EF7DB98637A1}" presName="accent_1" presStyleCnt="0"/>
      <dgm:spPr/>
    </dgm:pt>
    <dgm:pt modelId="{E96F799D-681C-4D6D-9337-577F559FD190}" type="pres">
      <dgm:prSet presAssocID="{A0BC3B6E-8B1F-4EDF-A4D1-EF7DB98637A1}" presName="accentRepeatNode" presStyleLbl="solidFgAcc1" presStyleIdx="0" presStyleCnt="3"/>
      <dgm:spPr>
        <a:ln>
          <a:solidFill>
            <a:srgbClr val="FFCC99"/>
          </a:solidFill>
        </a:ln>
      </dgm:spPr>
    </dgm:pt>
    <dgm:pt modelId="{F911D620-B0DE-47AF-98D2-176A3BA1C25D}" type="pres">
      <dgm:prSet presAssocID="{6F69A695-940C-4CF4-BB9D-982FD3D667DC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497C6B-FD0C-42F7-8780-1700427D6CDA}" type="pres">
      <dgm:prSet presAssocID="{6F69A695-940C-4CF4-BB9D-982FD3D667DC}" presName="accent_2" presStyleCnt="0"/>
      <dgm:spPr/>
    </dgm:pt>
    <dgm:pt modelId="{B23F1F16-DB50-4915-9C6F-F9EA7D866B06}" type="pres">
      <dgm:prSet presAssocID="{6F69A695-940C-4CF4-BB9D-982FD3D667DC}" presName="accentRepeatNode" presStyleLbl="solidFgAcc1" presStyleIdx="1" presStyleCnt="3"/>
      <dgm:spPr>
        <a:ln>
          <a:solidFill>
            <a:srgbClr val="FFCC99"/>
          </a:solidFill>
        </a:ln>
      </dgm:spPr>
    </dgm:pt>
    <dgm:pt modelId="{36C3670D-6D2D-46C1-A716-FC1B91D652CE}" type="pres">
      <dgm:prSet presAssocID="{DBBB77D9-7274-470F-83C7-3F0654DF3CD2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E5185B-D30E-41DC-AE4C-62B2BCB99AD2}" type="pres">
      <dgm:prSet presAssocID="{DBBB77D9-7274-470F-83C7-3F0654DF3CD2}" presName="accent_3" presStyleCnt="0"/>
      <dgm:spPr/>
    </dgm:pt>
    <dgm:pt modelId="{5EF3ADA3-4933-42B3-BDFF-6C8631C532B2}" type="pres">
      <dgm:prSet presAssocID="{DBBB77D9-7274-470F-83C7-3F0654DF3CD2}" presName="accentRepeatNode" presStyleLbl="solidFgAcc1" presStyleIdx="2" presStyleCnt="3"/>
      <dgm:spPr>
        <a:ln>
          <a:solidFill>
            <a:srgbClr val="FFCC99"/>
          </a:solidFill>
        </a:ln>
      </dgm:spPr>
    </dgm:pt>
  </dgm:ptLst>
  <dgm:cxnLst>
    <dgm:cxn modelId="{1314CAB2-E08C-4FB4-8D3D-99AF7038EEB9}" srcId="{92513368-10F4-4619-A0F7-3E6A9BC67839}" destId="{DBBB77D9-7274-470F-83C7-3F0654DF3CD2}" srcOrd="2" destOrd="0" parTransId="{1ADC207E-73FE-4239-97D0-0860FF48D8DB}" sibTransId="{2B80F0EB-9DCC-49CC-BF54-2DBCB5ADD753}"/>
    <dgm:cxn modelId="{B5DC043F-6C3D-463A-8C0C-37B46FFD1017}" srcId="{92513368-10F4-4619-A0F7-3E6A9BC67839}" destId="{6F69A695-940C-4CF4-BB9D-982FD3D667DC}" srcOrd="1" destOrd="0" parTransId="{5B2CCD0B-D9D6-4035-954F-29C6EA8C0138}" sibTransId="{1C2F0207-C841-4B19-B9DA-FECC191C5B01}"/>
    <dgm:cxn modelId="{23791564-4663-4733-B9A8-143B8DC48A36}" type="presOf" srcId="{DBBB77D9-7274-470F-83C7-3F0654DF3CD2}" destId="{36C3670D-6D2D-46C1-A716-FC1B91D652CE}" srcOrd="0" destOrd="0" presId="urn:microsoft.com/office/officeart/2008/layout/VerticalCurvedList"/>
    <dgm:cxn modelId="{3F85F67D-3AD4-4B4F-9F94-DD6CCE79CDC2}" type="presOf" srcId="{A0BC3B6E-8B1F-4EDF-A4D1-EF7DB98637A1}" destId="{9C546DD5-1A20-4BDC-94C8-DB0AE2BFCF8C}" srcOrd="0" destOrd="0" presId="urn:microsoft.com/office/officeart/2008/layout/VerticalCurvedList"/>
    <dgm:cxn modelId="{6078C25B-4CB5-40E5-978E-AE2DAE3422A5}" srcId="{92513368-10F4-4619-A0F7-3E6A9BC67839}" destId="{A0BC3B6E-8B1F-4EDF-A4D1-EF7DB98637A1}" srcOrd="0" destOrd="0" parTransId="{87AF6C20-69AA-4015-9E3F-6B31CBE4B775}" sibTransId="{F94043DE-FE66-489F-8746-085BCE8E7C56}"/>
    <dgm:cxn modelId="{CE9A2AF1-037D-4E29-A8E1-0A9A61CB9DC4}" type="presOf" srcId="{F94043DE-FE66-489F-8746-085BCE8E7C56}" destId="{CC2F9191-2D88-409C-9EC8-664E6BFF2457}" srcOrd="0" destOrd="0" presId="urn:microsoft.com/office/officeart/2008/layout/VerticalCurvedList"/>
    <dgm:cxn modelId="{9085A452-9ABF-4018-98B9-5A9FE49D4B00}" type="presOf" srcId="{6F69A695-940C-4CF4-BB9D-982FD3D667DC}" destId="{F911D620-B0DE-47AF-98D2-176A3BA1C25D}" srcOrd="0" destOrd="0" presId="urn:microsoft.com/office/officeart/2008/layout/VerticalCurvedList"/>
    <dgm:cxn modelId="{648453DD-7AFE-4551-94AC-E6EEEB24BAF3}" type="presOf" srcId="{92513368-10F4-4619-A0F7-3E6A9BC67839}" destId="{4071DE35-5333-4D4E-8AD3-FD3C043DC1B6}" srcOrd="0" destOrd="0" presId="urn:microsoft.com/office/officeart/2008/layout/VerticalCurvedList"/>
    <dgm:cxn modelId="{44F9FCA0-7094-4473-8375-34A78BF83AD6}" type="presParOf" srcId="{4071DE35-5333-4D4E-8AD3-FD3C043DC1B6}" destId="{487727C0-847D-4E88-B04B-5304F578E89A}" srcOrd="0" destOrd="0" presId="urn:microsoft.com/office/officeart/2008/layout/VerticalCurvedList"/>
    <dgm:cxn modelId="{3CFDA64B-1676-4A50-A617-DCE79E5B84BA}" type="presParOf" srcId="{487727C0-847D-4E88-B04B-5304F578E89A}" destId="{BA8F00BE-69E0-4C7A-8EB0-667866D6E438}" srcOrd="0" destOrd="0" presId="urn:microsoft.com/office/officeart/2008/layout/VerticalCurvedList"/>
    <dgm:cxn modelId="{51ACDE5F-7E55-42FE-A280-9B9B023BEAA7}" type="presParOf" srcId="{BA8F00BE-69E0-4C7A-8EB0-667866D6E438}" destId="{D540C743-8EDD-4632-A053-7A52B94F777F}" srcOrd="0" destOrd="0" presId="urn:microsoft.com/office/officeart/2008/layout/VerticalCurvedList"/>
    <dgm:cxn modelId="{648695E4-19E8-42DA-8F4B-85ADAA8AFECA}" type="presParOf" srcId="{BA8F00BE-69E0-4C7A-8EB0-667866D6E438}" destId="{CC2F9191-2D88-409C-9EC8-664E6BFF2457}" srcOrd="1" destOrd="0" presId="urn:microsoft.com/office/officeart/2008/layout/VerticalCurvedList"/>
    <dgm:cxn modelId="{70B0AF99-9CE2-4CC0-A7DB-96C5A9AE9652}" type="presParOf" srcId="{BA8F00BE-69E0-4C7A-8EB0-667866D6E438}" destId="{90CA7633-DE6C-4748-A7A3-C5B7149DD1BF}" srcOrd="2" destOrd="0" presId="urn:microsoft.com/office/officeart/2008/layout/VerticalCurvedList"/>
    <dgm:cxn modelId="{177CD1A3-B8E4-4D55-A54C-A1268997C514}" type="presParOf" srcId="{BA8F00BE-69E0-4C7A-8EB0-667866D6E438}" destId="{744CAFDA-AF22-4A12-ACB4-0740D1B13835}" srcOrd="3" destOrd="0" presId="urn:microsoft.com/office/officeart/2008/layout/VerticalCurvedList"/>
    <dgm:cxn modelId="{A9EEF6AC-278B-447F-984A-46303515EE69}" type="presParOf" srcId="{487727C0-847D-4E88-B04B-5304F578E89A}" destId="{9C546DD5-1A20-4BDC-94C8-DB0AE2BFCF8C}" srcOrd="1" destOrd="0" presId="urn:microsoft.com/office/officeart/2008/layout/VerticalCurvedList"/>
    <dgm:cxn modelId="{9106B558-8A3B-464E-ABC1-75FB1F81BBBB}" type="presParOf" srcId="{487727C0-847D-4E88-B04B-5304F578E89A}" destId="{4B18A6D5-5F06-4F7A-A356-E5CD5FF84A0D}" srcOrd="2" destOrd="0" presId="urn:microsoft.com/office/officeart/2008/layout/VerticalCurvedList"/>
    <dgm:cxn modelId="{DAD1D277-EC7D-4CD8-B465-05DE03D6A4C9}" type="presParOf" srcId="{4B18A6D5-5F06-4F7A-A356-E5CD5FF84A0D}" destId="{E96F799D-681C-4D6D-9337-577F559FD190}" srcOrd="0" destOrd="0" presId="urn:microsoft.com/office/officeart/2008/layout/VerticalCurvedList"/>
    <dgm:cxn modelId="{B5E108A8-6BE9-41B8-9E22-5C497AA54D81}" type="presParOf" srcId="{487727C0-847D-4E88-B04B-5304F578E89A}" destId="{F911D620-B0DE-47AF-98D2-176A3BA1C25D}" srcOrd="3" destOrd="0" presId="urn:microsoft.com/office/officeart/2008/layout/VerticalCurvedList"/>
    <dgm:cxn modelId="{CCD256C1-4BB4-4B08-8D5B-A52E3D859190}" type="presParOf" srcId="{487727C0-847D-4E88-B04B-5304F578E89A}" destId="{53497C6B-FD0C-42F7-8780-1700427D6CDA}" srcOrd="4" destOrd="0" presId="urn:microsoft.com/office/officeart/2008/layout/VerticalCurvedList"/>
    <dgm:cxn modelId="{C22311C0-FE45-49E6-8E6D-16B0D3734BD3}" type="presParOf" srcId="{53497C6B-FD0C-42F7-8780-1700427D6CDA}" destId="{B23F1F16-DB50-4915-9C6F-F9EA7D866B06}" srcOrd="0" destOrd="0" presId="urn:microsoft.com/office/officeart/2008/layout/VerticalCurvedList"/>
    <dgm:cxn modelId="{C73F3060-FB79-4C3D-B656-E3476F62EC3A}" type="presParOf" srcId="{487727C0-847D-4E88-B04B-5304F578E89A}" destId="{36C3670D-6D2D-46C1-A716-FC1B91D652CE}" srcOrd="5" destOrd="0" presId="urn:microsoft.com/office/officeart/2008/layout/VerticalCurvedList"/>
    <dgm:cxn modelId="{A739BFE5-D324-431B-9A22-6C662E0A7455}" type="presParOf" srcId="{487727C0-847D-4E88-B04B-5304F578E89A}" destId="{67E5185B-D30E-41DC-AE4C-62B2BCB99AD2}" srcOrd="6" destOrd="0" presId="urn:microsoft.com/office/officeart/2008/layout/VerticalCurvedList"/>
    <dgm:cxn modelId="{B2EA49D2-C820-4D9A-8E3E-CD67D0DE0D70}" type="presParOf" srcId="{67E5185B-D30E-41DC-AE4C-62B2BCB99AD2}" destId="{5EF3ADA3-4933-42B3-BDFF-6C8631C532B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075A7-6200-4D54-A01A-9533A4DD07A3}">
      <dsp:nvSpPr>
        <dsp:cNvPr id="0" name=""/>
        <dsp:cNvSpPr/>
      </dsp:nvSpPr>
      <dsp:spPr>
        <a:xfrm>
          <a:off x="0" y="0"/>
          <a:ext cx="8712968" cy="1080120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Межбюджетные трансферты - </a:t>
          </a:r>
          <a:r>
            <a:rPr lang="ru-RU" altLang="ru-RU" sz="1800" b="0" i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это средства, предоставляемые одним бюджетом бюджетной системы Российской Федерации другому бюджету бюджетной системы Российской Федерации</a:t>
          </a:r>
          <a:r>
            <a:rPr lang="ru-RU" altLang="ru-RU" sz="1800" b="1" i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kern="1200" dirty="0"/>
        </a:p>
      </dsp:txBody>
      <dsp:txXfrm>
        <a:off x="0" y="0"/>
        <a:ext cx="8712968" cy="1080120"/>
      </dsp:txXfrm>
    </dsp:sp>
    <dsp:sp modelId="{B64F8E60-3A42-4454-A043-55E3FF6E3ED0}">
      <dsp:nvSpPr>
        <dsp:cNvPr id="0" name=""/>
        <dsp:cNvSpPr/>
      </dsp:nvSpPr>
      <dsp:spPr>
        <a:xfrm>
          <a:off x="0" y="1080120"/>
          <a:ext cx="2178241" cy="2268252"/>
        </a:xfrm>
        <a:prstGeom prst="rect">
          <a:avLst/>
        </a:prstGeom>
        <a:solidFill>
          <a:srgbClr val="FF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конкретной цели их использования</a:t>
          </a:r>
          <a:endParaRPr lang="ru-RU" sz="1800" kern="1200" dirty="0"/>
        </a:p>
      </dsp:txBody>
      <dsp:txXfrm>
        <a:off x="0" y="1080120"/>
        <a:ext cx="2178241" cy="2268252"/>
      </dsp:txXfrm>
    </dsp:sp>
    <dsp:sp modelId="{7E469511-3B83-41FB-8409-F4CD5244DFC0}">
      <dsp:nvSpPr>
        <dsp:cNvPr id="0" name=""/>
        <dsp:cNvSpPr/>
      </dsp:nvSpPr>
      <dsp:spPr>
        <a:xfrm>
          <a:off x="2178241" y="1080120"/>
          <a:ext cx="2178241" cy="2268252"/>
        </a:xfrm>
        <a:prstGeom prst="rect">
          <a:avLst/>
        </a:prstGeom>
        <a:solidFill>
          <a:srgbClr val="CC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sz="1800" kern="1200" dirty="0"/>
        </a:p>
      </dsp:txBody>
      <dsp:txXfrm>
        <a:off x="2178241" y="1080120"/>
        <a:ext cx="2178241" cy="2268252"/>
      </dsp:txXfrm>
    </dsp:sp>
    <dsp:sp modelId="{AA657F93-E3AE-4F80-B9A7-5A2D136A74F3}">
      <dsp:nvSpPr>
        <dsp:cNvPr id="0" name=""/>
        <dsp:cNvSpPr/>
      </dsp:nvSpPr>
      <dsp:spPr>
        <a:xfrm>
          <a:off x="4356483" y="1080120"/>
          <a:ext cx="2178241" cy="2268252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  <a:r>
            <a:rPr lang="ru-RU" sz="18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-предоставляются на условиях долевого софинансирования расходов других бюджетов</a:t>
          </a:r>
          <a:endParaRPr lang="ru-RU" sz="18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56483" y="1080120"/>
        <a:ext cx="2178241" cy="2268252"/>
      </dsp:txXfrm>
    </dsp:sp>
    <dsp:sp modelId="{0748B83F-769F-4DCC-B879-5D0F05DA095C}">
      <dsp:nvSpPr>
        <dsp:cNvPr id="0" name=""/>
        <dsp:cNvSpPr/>
      </dsp:nvSpPr>
      <dsp:spPr>
        <a:xfrm>
          <a:off x="6534726" y="1080120"/>
          <a:ext cx="2178241" cy="2268252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определенные цели</a:t>
          </a:r>
          <a:endParaRPr lang="ru-RU" sz="1800" kern="1200" dirty="0"/>
        </a:p>
      </dsp:txBody>
      <dsp:txXfrm>
        <a:off x="6534726" y="1080120"/>
        <a:ext cx="2178241" cy="2268252"/>
      </dsp:txXfrm>
    </dsp:sp>
    <dsp:sp modelId="{398FF0FA-3516-4019-8290-7037FB731DD1}">
      <dsp:nvSpPr>
        <dsp:cNvPr id="0" name=""/>
        <dsp:cNvSpPr/>
      </dsp:nvSpPr>
      <dsp:spPr>
        <a:xfrm>
          <a:off x="0" y="3348372"/>
          <a:ext cx="8712968" cy="25202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FE1EE-AF8B-49E2-BC09-DCDCFCCD5EA8}">
      <dsp:nvSpPr>
        <dsp:cNvPr id="0" name=""/>
        <dsp:cNvSpPr/>
      </dsp:nvSpPr>
      <dsp:spPr>
        <a:xfrm>
          <a:off x="884281" y="187162"/>
          <a:ext cx="2308542" cy="721419"/>
        </a:xfrm>
        <a:prstGeom prst="rect">
          <a:avLst/>
        </a:prstGeom>
        <a:solidFill>
          <a:srgbClr val="FFFF0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Общегосударственные вопросы</a:t>
          </a:r>
          <a:endParaRPr lang="ru-RU" sz="1200" b="1" kern="1200" dirty="0"/>
        </a:p>
      </dsp:txBody>
      <dsp:txXfrm>
        <a:off x="884281" y="187162"/>
        <a:ext cx="2308542" cy="721419"/>
      </dsp:txXfrm>
    </dsp:sp>
    <dsp:sp modelId="{1C657962-E66D-45DC-81C6-333EAEE75E1E}">
      <dsp:nvSpPr>
        <dsp:cNvPr id="0" name=""/>
        <dsp:cNvSpPr/>
      </dsp:nvSpPr>
      <dsp:spPr>
        <a:xfrm>
          <a:off x="788092" y="82957"/>
          <a:ext cx="504993" cy="75749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D926D0-0349-4713-844C-306D0DEBB9D7}">
      <dsp:nvSpPr>
        <dsp:cNvPr id="0" name=""/>
        <dsp:cNvSpPr/>
      </dsp:nvSpPr>
      <dsp:spPr>
        <a:xfrm>
          <a:off x="3412071" y="187162"/>
          <a:ext cx="2308542" cy="721419"/>
        </a:xfrm>
        <a:prstGeom prst="rect">
          <a:avLst/>
        </a:prstGeom>
        <a:solidFill>
          <a:srgbClr val="99FFCC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Жилищно-коммунальное хозяйство</a:t>
          </a:r>
          <a:endParaRPr lang="ru-RU" sz="1200" b="1" kern="1200" dirty="0"/>
        </a:p>
      </dsp:txBody>
      <dsp:txXfrm>
        <a:off x="3412071" y="187162"/>
        <a:ext cx="2308542" cy="721419"/>
      </dsp:txXfrm>
    </dsp:sp>
    <dsp:sp modelId="{9C15E7A8-82B1-463A-8C82-603DE1CCC66B}">
      <dsp:nvSpPr>
        <dsp:cNvPr id="0" name=""/>
        <dsp:cNvSpPr/>
      </dsp:nvSpPr>
      <dsp:spPr>
        <a:xfrm>
          <a:off x="3315882" y="82957"/>
          <a:ext cx="504993" cy="75749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C8EF3-EFB3-4847-89CA-DBD6925BFF30}">
      <dsp:nvSpPr>
        <dsp:cNvPr id="0" name=""/>
        <dsp:cNvSpPr/>
      </dsp:nvSpPr>
      <dsp:spPr>
        <a:xfrm>
          <a:off x="5939861" y="187162"/>
          <a:ext cx="2308542" cy="721419"/>
        </a:xfrm>
        <a:prstGeom prst="rect">
          <a:avLst/>
        </a:prstGeom>
        <a:solidFill>
          <a:srgbClr val="FFFF0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Физическая культура и спорт</a:t>
          </a:r>
          <a:endParaRPr lang="ru-RU" sz="1200" b="1" kern="1200" dirty="0"/>
        </a:p>
      </dsp:txBody>
      <dsp:txXfrm>
        <a:off x="5939861" y="187162"/>
        <a:ext cx="2308542" cy="721419"/>
      </dsp:txXfrm>
    </dsp:sp>
    <dsp:sp modelId="{B4A7159F-A514-4599-85F0-2CA54A604D2E}">
      <dsp:nvSpPr>
        <dsp:cNvPr id="0" name=""/>
        <dsp:cNvSpPr/>
      </dsp:nvSpPr>
      <dsp:spPr>
        <a:xfrm>
          <a:off x="5843672" y="82957"/>
          <a:ext cx="504993" cy="75749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8BFE6-3375-438F-866C-CC85F72EEFC4}">
      <dsp:nvSpPr>
        <dsp:cNvPr id="0" name=""/>
        <dsp:cNvSpPr/>
      </dsp:nvSpPr>
      <dsp:spPr>
        <a:xfrm>
          <a:off x="884281" y="1095349"/>
          <a:ext cx="2308542" cy="721419"/>
        </a:xfrm>
        <a:prstGeom prst="rect">
          <a:avLst/>
        </a:prstGeom>
        <a:solidFill>
          <a:srgbClr val="CCFFCC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Национальная оборона</a:t>
          </a:r>
          <a:endParaRPr lang="ru-RU" sz="1200" b="1" kern="1200" dirty="0"/>
        </a:p>
      </dsp:txBody>
      <dsp:txXfrm>
        <a:off x="884281" y="1095349"/>
        <a:ext cx="2308542" cy="721419"/>
      </dsp:txXfrm>
    </dsp:sp>
    <dsp:sp modelId="{CFFC00A0-60C7-4AB8-A10C-6ADCC61DB35E}">
      <dsp:nvSpPr>
        <dsp:cNvPr id="0" name=""/>
        <dsp:cNvSpPr/>
      </dsp:nvSpPr>
      <dsp:spPr>
        <a:xfrm>
          <a:off x="788092" y="991144"/>
          <a:ext cx="504993" cy="75749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028B4-01B0-4316-8275-F13324E9CB09}">
      <dsp:nvSpPr>
        <dsp:cNvPr id="0" name=""/>
        <dsp:cNvSpPr/>
      </dsp:nvSpPr>
      <dsp:spPr>
        <a:xfrm>
          <a:off x="3412071" y="1095349"/>
          <a:ext cx="2308542" cy="721419"/>
        </a:xfrm>
        <a:prstGeom prst="rect">
          <a:avLst/>
        </a:prstGeom>
        <a:solidFill>
          <a:srgbClr val="FFCC0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Охрана окружающей среды</a:t>
          </a:r>
          <a:endParaRPr lang="ru-RU" sz="1200" b="1" kern="1200" dirty="0"/>
        </a:p>
      </dsp:txBody>
      <dsp:txXfrm>
        <a:off x="3412071" y="1095349"/>
        <a:ext cx="2308542" cy="721419"/>
      </dsp:txXfrm>
    </dsp:sp>
    <dsp:sp modelId="{9D697F87-5334-4C5C-A21F-2131CA9F6604}">
      <dsp:nvSpPr>
        <dsp:cNvPr id="0" name=""/>
        <dsp:cNvSpPr/>
      </dsp:nvSpPr>
      <dsp:spPr>
        <a:xfrm>
          <a:off x="3315882" y="991144"/>
          <a:ext cx="504993" cy="75749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ECF6D-E46A-4832-846D-8364662F57F3}">
      <dsp:nvSpPr>
        <dsp:cNvPr id="0" name=""/>
        <dsp:cNvSpPr/>
      </dsp:nvSpPr>
      <dsp:spPr>
        <a:xfrm>
          <a:off x="5939861" y="1095349"/>
          <a:ext cx="2308542" cy="721419"/>
        </a:xfrm>
        <a:prstGeom prst="rect">
          <a:avLst/>
        </a:prstGeom>
        <a:solidFill>
          <a:srgbClr val="99FFCC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Средства массовой информации</a:t>
          </a:r>
          <a:endParaRPr lang="ru-RU" sz="1200" b="1" kern="1200" dirty="0"/>
        </a:p>
      </dsp:txBody>
      <dsp:txXfrm>
        <a:off x="5939861" y="1095349"/>
        <a:ext cx="2308542" cy="721419"/>
      </dsp:txXfrm>
    </dsp:sp>
    <dsp:sp modelId="{694D6E24-910F-4E35-B227-AB1B65D848D4}">
      <dsp:nvSpPr>
        <dsp:cNvPr id="0" name=""/>
        <dsp:cNvSpPr/>
      </dsp:nvSpPr>
      <dsp:spPr>
        <a:xfrm>
          <a:off x="5843672" y="991144"/>
          <a:ext cx="504993" cy="75749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9000" r="-9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DCDDD-4039-4819-9BB4-2124B6BED493}">
      <dsp:nvSpPr>
        <dsp:cNvPr id="0" name=""/>
        <dsp:cNvSpPr/>
      </dsp:nvSpPr>
      <dsp:spPr>
        <a:xfrm>
          <a:off x="884281" y="2003536"/>
          <a:ext cx="2308542" cy="721419"/>
        </a:xfrm>
        <a:prstGeom prst="rect">
          <a:avLst/>
        </a:prstGeom>
        <a:solidFill>
          <a:srgbClr val="FFCCFF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Национальная безопасность и правоохранительная деятельность</a:t>
          </a:r>
          <a:endParaRPr lang="ru-RU" sz="1200" b="1" kern="1200" dirty="0"/>
        </a:p>
      </dsp:txBody>
      <dsp:txXfrm>
        <a:off x="884281" y="2003536"/>
        <a:ext cx="2308542" cy="721419"/>
      </dsp:txXfrm>
    </dsp:sp>
    <dsp:sp modelId="{7588E5C1-09CD-4EAE-BD2E-379B87B5C1EF}">
      <dsp:nvSpPr>
        <dsp:cNvPr id="0" name=""/>
        <dsp:cNvSpPr/>
      </dsp:nvSpPr>
      <dsp:spPr>
        <a:xfrm>
          <a:off x="788092" y="1899331"/>
          <a:ext cx="504993" cy="75749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8000" r="-7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B880D9-C162-4631-924A-525BB340B4D4}">
      <dsp:nvSpPr>
        <dsp:cNvPr id="0" name=""/>
        <dsp:cNvSpPr/>
      </dsp:nvSpPr>
      <dsp:spPr>
        <a:xfrm>
          <a:off x="3412071" y="2003536"/>
          <a:ext cx="2308542" cy="721419"/>
        </a:xfrm>
        <a:prstGeom prst="rect">
          <a:avLst/>
        </a:prstGeom>
        <a:solidFill>
          <a:srgbClr val="FFFFCC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Образование</a:t>
          </a:r>
          <a:endParaRPr lang="ru-RU" sz="1200" b="1" kern="1200" dirty="0"/>
        </a:p>
      </dsp:txBody>
      <dsp:txXfrm>
        <a:off x="3412071" y="2003536"/>
        <a:ext cx="2308542" cy="721419"/>
      </dsp:txXfrm>
    </dsp:sp>
    <dsp:sp modelId="{5D73A4B8-F51D-4034-B0F9-131426213F6B}">
      <dsp:nvSpPr>
        <dsp:cNvPr id="0" name=""/>
        <dsp:cNvSpPr/>
      </dsp:nvSpPr>
      <dsp:spPr>
        <a:xfrm>
          <a:off x="3315882" y="1899331"/>
          <a:ext cx="504993" cy="757490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98912-59F1-4DFC-966B-05401E2CABCF}">
      <dsp:nvSpPr>
        <dsp:cNvPr id="0" name=""/>
        <dsp:cNvSpPr/>
      </dsp:nvSpPr>
      <dsp:spPr>
        <a:xfrm>
          <a:off x="5939861" y="2003536"/>
          <a:ext cx="2308542" cy="721419"/>
        </a:xfrm>
        <a:prstGeom prst="rect">
          <a:avLst/>
        </a:prstGeom>
        <a:solidFill>
          <a:srgbClr val="FFCCFF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Обслуживание муниципального долга</a:t>
          </a:r>
          <a:endParaRPr lang="ru-RU" sz="1200" b="1" kern="1200" dirty="0"/>
        </a:p>
      </dsp:txBody>
      <dsp:txXfrm>
        <a:off x="5939861" y="2003536"/>
        <a:ext cx="2308542" cy="721419"/>
      </dsp:txXfrm>
    </dsp:sp>
    <dsp:sp modelId="{6DACD260-A4E2-4CD1-930C-417724275468}">
      <dsp:nvSpPr>
        <dsp:cNvPr id="0" name=""/>
        <dsp:cNvSpPr/>
      </dsp:nvSpPr>
      <dsp:spPr>
        <a:xfrm>
          <a:off x="5843672" y="1899331"/>
          <a:ext cx="504993" cy="757490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0AD19D-770B-411C-A7F7-EAE13070821E}">
      <dsp:nvSpPr>
        <dsp:cNvPr id="0" name=""/>
        <dsp:cNvSpPr/>
      </dsp:nvSpPr>
      <dsp:spPr>
        <a:xfrm>
          <a:off x="884281" y="2911723"/>
          <a:ext cx="2308542" cy="721419"/>
        </a:xfrm>
        <a:prstGeom prst="rect">
          <a:avLst/>
        </a:prstGeom>
        <a:solidFill>
          <a:srgbClr val="FFCC0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Национальная экономика</a:t>
          </a:r>
          <a:endParaRPr lang="ru-RU" sz="1200" b="1" kern="1200" dirty="0"/>
        </a:p>
      </dsp:txBody>
      <dsp:txXfrm>
        <a:off x="884281" y="2911723"/>
        <a:ext cx="2308542" cy="721419"/>
      </dsp:txXfrm>
    </dsp:sp>
    <dsp:sp modelId="{A10A0DC8-6E4D-4188-8DAB-BD8A6724E06F}">
      <dsp:nvSpPr>
        <dsp:cNvPr id="0" name=""/>
        <dsp:cNvSpPr/>
      </dsp:nvSpPr>
      <dsp:spPr>
        <a:xfrm>
          <a:off x="788092" y="2807518"/>
          <a:ext cx="504993" cy="757490"/>
        </a:xfrm>
        <a:prstGeom prst="rect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42B0CF-A5F7-4942-8B8B-22D96659B3A0}">
      <dsp:nvSpPr>
        <dsp:cNvPr id="0" name=""/>
        <dsp:cNvSpPr/>
      </dsp:nvSpPr>
      <dsp:spPr>
        <a:xfrm>
          <a:off x="3412071" y="2911723"/>
          <a:ext cx="2308542" cy="721419"/>
        </a:xfrm>
        <a:prstGeom prst="rect">
          <a:avLst/>
        </a:prstGeom>
        <a:solidFill>
          <a:schemeClr val="accent5">
            <a:lumMod val="75000"/>
            <a:alpha val="4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Культура и кинематография</a:t>
          </a:r>
          <a:endParaRPr lang="ru-RU" sz="1200" b="1" kern="1200" dirty="0"/>
        </a:p>
      </dsp:txBody>
      <dsp:txXfrm>
        <a:off x="3412071" y="2911723"/>
        <a:ext cx="2308542" cy="721419"/>
      </dsp:txXfrm>
    </dsp:sp>
    <dsp:sp modelId="{0E1FE482-A7BE-4EF7-B3B4-91A887D56236}">
      <dsp:nvSpPr>
        <dsp:cNvPr id="0" name=""/>
        <dsp:cNvSpPr/>
      </dsp:nvSpPr>
      <dsp:spPr>
        <a:xfrm>
          <a:off x="3315882" y="2807518"/>
          <a:ext cx="504993" cy="757490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6459AD-5B56-4BCB-A440-C02F12D53716}">
      <dsp:nvSpPr>
        <dsp:cNvPr id="0" name=""/>
        <dsp:cNvSpPr/>
      </dsp:nvSpPr>
      <dsp:spPr>
        <a:xfrm>
          <a:off x="5939861" y="2911723"/>
          <a:ext cx="2308542" cy="721419"/>
        </a:xfrm>
        <a:prstGeom prst="rect">
          <a:avLst/>
        </a:prstGeom>
        <a:solidFill>
          <a:srgbClr val="FFCC0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Финансовая помощь бюджетам других уровней</a:t>
          </a:r>
          <a:endParaRPr lang="ru-RU" sz="1200" b="1" kern="1200" dirty="0"/>
        </a:p>
      </dsp:txBody>
      <dsp:txXfrm>
        <a:off x="5939861" y="2911723"/>
        <a:ext cx="2308542" cy="721419"/>
      </dsp:txXfrm>
    </dsp:sp>
    <dsp:sp modelId="{B44DA4B7-B808-489B-8F6A-A74856881722}">
      <dsp:nvSpPr>
        <dsp:cNvPr id="0" name=""/>
        <dsp:cNvSpPr/>
      </dsp:nvSpPr>
      <dsp:spPr>
        <a:xfrm>
          <a:off x="5843672" y="2807518"/>
          <a:ext cx="504993" cy="757490"/>
        </a:xfrm>
        <a:prstGeom prst="rect">
          <a:avLst/>
        </a:prstGeom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E2580F-7BCF-480B-B6A8-1F01AFD417CF}">
      <dsp:nvSpPr>
        <dsp:cNvPr id="0" name=""/>
        <dsp:cNvSpPr/>
      </dsp:nvSpPr>
      <dsp:spPr>
        <a:xfrm>
          <a:off x="3412071" y="3819910"/>
          <a:ext cx="2308542" cy="721419"/>
        </a:xfrm>
        <a:prstGeom prst="rect">
          <a:avLst/>
        </a:prstGeom>
        <a:solidFill>
          <a:srgbClr val="00B05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Социальная политика</a:t>
          </a:r>
          <a:endParaRPr lang="ru-RU" sz="1200" b="1" kern="1200" dirty="0"/>
        </a:p>
      </dsp:txBody>
      <dsp:txXfrm>
        <a:off x="3412071" y="3819910"/>
        <a:ext cx="2308542" cy="721419"/>
      </dsp:txXfrm>
    </dsp:sp>
    <dsp:sp modelId="{F8FA44AB-63B4-4490-AC58-71AE2ACC3C9A}">
      <dsp:nvSpPr>
        <dsp:cNvPr id="0" name=""/>
        <dsp:cNvSpPr/>
      </dsp:nvSpPr>
      <dsp:spPr>
        <a:xfrm>
          <a:off x="3315882" y="3715705"/>
          <a:ext cx="504993" cy="757490"/>
        </a:xfrm>
        <a:prstGeom prst="rect">
          <a:avLst/>
        </a:prstGeom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2F9191-2D88-409C-9EC8-664E6BFF2457}">
      <dsp:nvSpPr>
        <dsp:cNvPr id="0" name=""/>
        <dsp:cNvSpPr/>
      </dsp:nvSpPr>
      <dsp:spPr>
        <a:xfrm>
          <a:off x="-1707239" y="-265492"/>
          <a:ext cx="2043153" cy="2043153"/>
        </a:xfrm>
        <a:prstGeom prst="blockArc">
          <a:avLst>
            <a:gd name="adj1" fmla="val 18900000"/>
            <a:gd name="adj2" fmla="val 2700000"/>
            <a:gd name="adj3" fmla="val 105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546DD5-1A20-4BDC-94C8-DB0AE2BFCF8C}">
      <dsp:nvSpPr>
        <dsp:cNvPr id="0" name=""/>
        <dsp:cNvSpPr/>
      </dsp:nvSpPr>
      <dsp:spPr>
        <a:xfrm>
          <a:off x="215873" y="151216"/>
          <a:ext cx="5385868" cy="302433"/>
        </a:xfrm>
        <a:prstGeom prst="rect">
          <a:avLst/>
        </a:prstGeom>
        <a:solidFill>
          <a:srgbClr val="FFFFCC"/>
        </a:solidFill>
        <a:ln w="25400" cap="flat" cmpd="sng" algn="ctr">
          <a:solidFill>
            <a:srgbClr val="FFCC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57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предоставления транспортных услуг населению и организация транспортного обслуживания населения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215873" y="151216"/>
        <a:ext cx="5385868" cy="302433"/>
      </dsp:txXfrm>
    </dsp:sp>
    <dsp:sp modelId="{E96F799D-681C-4D6D-9337-577F559FD190}">
      <dsp:nvSpPr>
        <dsp:cNvPr id="0" name=""/>
        <dsp:cNvSpPr/>
      </dsp:nvSpPr>
      <dsp:spPr>
        <a:xfrm>
          <a:off x="26852" y="113412"/>
          <a:ext cx="378042" cy="3780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C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11D620-B0DE-47AF-98D2-176A3BA1C25D}">
      <dsp:nvSpPr>
        <dsp:cNvPr id="0" name=""/>
        <dsp:cNvSpPr/>
      </dsp:nvSpPr>
      <dsp:spPr>
        <a:xfrm>
          <a:off x="325808" y="604867"/>
          <a:ext cx="5275933" cy="302433"/>
        </a:xfrm>
        <a:prstGeom prst="rect">
          <a:avLst/>
        </a:prstGeom>
        <a:solidFill>
          <a:srgbClr val="FFFFCC"/>
        </a:solidFill>
        <a:ln w="25400" cap="flat" cmpd="sng" algn="ctr">
          <a:solidFill>
            <a:srgbClr val="FFCC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57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бесперебойности движения автобусов по утвержденным маршрутам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325808" y="604867"/>
        <a:ext cx="5275933" cy="302433"/>
      </dsp:txXfrm>
    </dsp:sp>
    <dsp:sp modelId="{B23F1F16-DB50-4915-9C6F-F9EA7D866B06}">
      <dsp:nvSpPr>
        <dsp:cNvPr id="0" name=""/>
        <dsp:cNvSpPr/>
      </dsp:nvSpPr>
      <dsp:spPr>
        <a:xfrm>
          <a:off x="136787" y="567063"/>
          <a:ext cx="378042" cy="3780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C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C3670D-6D2D-46C1-A716-FC1B91D652CE}">
      <dsp:nvSpPr>
        <dsp:cNvPr id="0" name=""/>
        <dsp:cNvSpPr/>
      </dsp:nvSpPr>
      <dsp:spPr>
        <a:xfrm>
          <a:off x="215873" y="1058517"/>
          <a:ext cx="5385868" cy="302433"/>
        </a:xfrm>
        <a:prstGeom prst="rect">
          <a:avLst/>
        </a:prstGeom>
        <a:solidFill>
          <a:srgbClr val="FFFFCC"/>
        </a:solidFill>
        <a:ln w="25400" cap="flat" cmpd="sng" algn="ctr">
          <a:solidFill>
            <a:srgbClr val="FFCC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57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предоставления транспортных услуг, учет и анализ выполненных регулярных перевозок по муниципальным маршрутам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215873" y="1058517"/>
        <a:ext cx="5385868" cy="302433"/>
      </dsp:txXfrm>
    </dsp:sp>
    <dsp:sp modelId="{5EF3ADA3-4933-42B3-BDFF-6C8631C532B2}">
      <dsp:nvSpPr>
        <dsp:cNvPr id="0" name=""/>
        <dsp:cNvSpPr/>
      </dsp:nvSpPr>
      <dsp:spPr>
        <a:xfrm>
          <a:off x="26852" y="1020713"/>
          <a:ext cx="378042" cy="3780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C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F6EFE-6EBB-4A5A-AC07-42B8D1A09CB2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B2542-1894-4739-85FC-D86A692A2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35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F0F6-5593-41F2-B141-37A1B31BEF6B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163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EF70BC-E77A-4F80-AB9E-692D656F593D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84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969E-B67C-4DBF-8D33-EADCB576AA76}" type="datetime1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44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B723-3125-4475-987C-C25477D0A209}" type="datetime1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80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624A-D1C0-4B62-B8DF-EA9EEBB6AEAD}" type="datetime1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62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550" y="266700"/>
            <a:ext cx="8324850" cy="11049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43000" y="1790700"/>
            <a:ext cx="7772400" cy="4381500"/>
          </a:xfrm>
        </p:spPr>
        <p:txBody>
          <a:bodyPr>
            <a:normAutofit/>
          </a:bodyPr>
          <a:lstStyle/>
          <a:p>
            <a:pPr lvl="0"/>
            <a:r>
              <a:rPr lang="ru-RU" noProof="0" dirty="0" smtClean="0"/>
              <a:t>Вставка диаграммы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2A66F-3DCE-4B76-86AB-E744598020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15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8614F-3C64-46DA-A6B6-97CE7F193F0A}" type="datetime1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83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20BDE-706C-4D60-BC18-431B37E78DCC}" type="datetime1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89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125F-EACF-4A3D-8E8B-7D3AF412EC27}" type="datetime1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311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4949A-28F2-406D-A14F-0A479DDF68DD}" type="datetime1">
              <a:rPr lang="ru-RU" smtClean="0"/>
              <a:t>16.04.2020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20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510-0739-4252-B214-36745C64C276}" type="datetime1">
              <a:rPr lang="ru-RU" smtClean="0"/>
              <a:t>16.04.2020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454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80CC-F698-415D-BDD0-D043A56E510E}" type="datetime1">
              <a:rPr lang="ru-RU" smtClean="0"/>
              <a:t>16.04.2020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7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40A8-E9E5-4472-AE4B-35229BE93191}" type="datetime1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88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0D27-647B-402E-8F20-29B301EFE502}" type="datetime1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06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58A89-2FB3-4735-BC5A-AD485B259AA3}" type="datetime1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0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8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raifobmr@mts-nn.ru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bmur.ru/analiticheskaya-informatciya-na-2018-2020-gg.html" TargetMode="External"/><Relationship Id="rId7" Type="http://schemas.openxmlformats.org/officeDocument/2006/relationships/hyperlink" Target="http://bus.gov.ru/pub/home" TargetMode="External"/><Relationship Id="rId2" Type="http://schemas.openxmlformats.org/officeDocument/2006/relationships/hyperlink" Target="http://www.admbmur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szakaz.ru/" TargetMode="External"/><Relationship Id="rId5" Type="http://schemas.openxmlformats.org/officeDocument/2006/relationships/hyperlink" Target="https://gu.nnov.ru/" TargetMode="External"/><Relationship Id="rId4" Type="http://schemas.openxmlformats.org/officeDocument/2006/relationships/hyperlink" Target="http://www.admbmur.ru/byudzhet-dlya-grazhdan-1.html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4776" y1="35928" x2="56716" y2="3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225" y="404664"/>
            <a:ext cx="1224136" cy="151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2564904"/>
            <a:ext cx="806489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  <a:p>
            <a:pPr algn="ctr"/>
            <a:endParaRPr lang="ru-RU" sz="3600" b="1" dirty="0" smtClean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проекту решения Земского собрания Большемурашкинского муниципального района «Об утверждении отчета об исполнении районного бюджета </a:t>
            </a:r>
          </a:p>
          <a:p>
            <a:pPr algn="ctr"/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2019 год»</a:t>
            </a:r>
            <a:endParaRPr lang="ru-RU" sz="32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9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10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24744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повышения эффективности и результативности бюджетных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Большемурашкинского муниципального района было принято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 формировать и исполнять расходную часть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района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реализацию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92079" y="2204863"/>
            <a:ext cx="57063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Зачем формировать и исполнять бюджет по программам?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2667" y1="20667" x2="52000" y2="1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5" y="3083411"/>
            <a:ext cx="835194" cy="83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48033" y="3974956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Цель</a:t>
            </a:r>
            <a:endParaRPr lang="ru-RU" sz="1400" b="1" dirty="0"/>
          </a:p>
        </p:txBody>
      </p:sp>
      <p:cxnSp>
        <p:nvCxnSpPr>
          <p:cNvPr id="9" name="Прямая со стрелкой 8"/>
          <p:cNvCxnSpPr>
            <a:stCxn id="1026" idx="3"/>
          </p:cNvCxnSpPr>
          <p:nvPr/>
        </p:nvCxnSpPr>
        <p:spPr>
          <a:xfrm>
            <a:off x="1992079" y="3501008"/>
            <a:ext cx="707713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325301" y="2952138"/>
            <a:ext cx="10317" cy="1052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2699792" y="2780928"/>
            <a:ext cx="1440160" cy="360040"/>
          </a:xfrm>
          <a:prstGeom prst="round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Задача 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699792" y="3284984"/>
            <a:ext cx="1440160" cy="360040"/>
          </a:xfrm>
          <a:prstGeom prst="round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Задача 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99792" y="3786187"/>
            <a:ext cx="1440160" cy="372765"/>
          </a:xfrm>
          <a:prstGeom prst="round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Задача 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477283" y="2744924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5175230" y="2744924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5882300" y="2744924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1" name="Овал 30"/>
          <p:cNvSpPr/>
          <p:nvPr/>
        </p:nvSpPr>
        <p:spPr>
          <a:xfrm>
            <a:off x="4481990" y="3240170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5175230" y="3240170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5193280" y="3756346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5896293" y="3236661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5877258" y="3755907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6" name="Овал 35"/>
          <p:cNvSpPr/>
          <p:nvPr/>
        </p:nvSpPr>
        <p:spPr>
          <a:xfrm>
            <a:off x="4481990" y="3758932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cxnSp>
        <p:nvCxnSpPr>
          <p:cNvPr id="37" name="Прямая со стрелкой 36"/>
          <p:cNvCxnSpPr>
            <a:stCxn id="17" idx="3"/>
            <a:endCxn id="27" idx="2"/>
          </p:cNvCxnSpPr>
          <p:nvPr/>
        </p:nvCxnSpPr>
        <p:spPr>
          <a:xfrm>
            <a:off x="4139952" y="2960948"/>
            <a:ext cx="3373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4139952" y="3465004"/>
            <a:ext cx="3373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4139951" y="3974956"/>
            <a:ext cx="3373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27" idx="6"/>
            <a:endCxn id="29" idx="2"/>
          </p:cNvCxnSpPr>
          <p:nvPr/>
        </p:nvCxnSpPr>
        <p:spPr>
          <a:xfrm>
            <a:off x="4873327" y="2960948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31" idx="6"/>
            <a:endCxn id="32" idx="2"/>
          </p:cNvCxnSpPr>
          <p:nvPr/>
        </p:nvCxnSpPr>
        <p:spPr>
          <a:xfrm>
            <a:off x="4878034" y="3456194"/>
            <a:ext cx="29719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endCxn id="17" idx="1"/>
          </p:cNvCxnSpPr>
          <p:nvPr/>
        </p:nvCxnSpPr>
        <p:spPr>
          <a:xfrm>
            <a:off x="2325301" y="2960948"/>
            <a:ext cx="37449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V="1">
            <a:off x="2325300" y="3999146"/>
            <a:ext cx="374491" cy="23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5580397" y="2969254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5580396" y="3456194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5575355" y="3971931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4881836" y="3981367"/>
            <a:ext cx="29719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Правая фигурная скобка 1029"/>
          <p:cNvSpPr/>
          <p:nvPr/>
        </p:nvSpPr>
        <p:spPr>
          <a:xfrm>
            <a:off x="6292337" y="2952139"/>
            <a:ext cx="235311" cy="102922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1" name="Прямоугольник 1030"/>
          <p:cNvSpPr/>
          <p:nvPr/>
        </p:nvSpPr>
        <p:spPr>
          <a:xfrm>
            <a:off x="6688399" y="3121992"/>
            <a:ext cx="1728192" cy="696383"/>
          </a:xfrm>
          <a:prstGeom prst="rect">
            <a:avLst/>
          </a:prstGeom>
          <a:gradFill>
            <a:gsLst>
              <a:gs pos="0">
                <a:srgbClr val="CCFFFF"/>
              </a:gs>
              <a:gs pos="50000">
                <a:srgbClr val="99FFCC"/>
              </a:gs>
              <a:gs pos="100000">
                <a:srgbClr val="CCFFF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Показатели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эффективности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32" name="Прямоугольник 1031"/>
          <p:cNvSpPr/>
          <p:nvPr/>
        </p:nvSpPr>
        <p:spPr>
          <a:xfrm>
            <a:off x="323690" y="4872841"/>
            <a:ext cx="856878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Основные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программного бюджета: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 каждого распорядителя бюджетных средств за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конкретный результат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деятельности;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возможность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реальных результатов деятельности ведомств в детализации до услуг,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работ, мероприятий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возможность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эффективности работы учреждений в процессе достижения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целей, выполнения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заданий.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25300" y="476672"/>
            <a:ext cx="4550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БЮДЖЕТ</a:t>
            </a:r>
          </a:p>
        </p:txBody>
      </p:sp>
    </p:spTree>
    <p:extLst>
      <p:ext uri="{BB962C8B-B14F-4D97-AF65-F5344CB8AC3E}">
        <p14:creationId xmlns:p14="http://schemas.microsoft.com/office/powerpoint/2010/main" val="305852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815474" y="4653136"/>
            <a:ext cx="7560839" cy="129614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доходами</a:t>
            </a:r>
          </a:p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его расходами</a:t>
            </a:r>
            <a:endParaRPr lang="ru-RU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517313" y="1108795"/>
            <a:ext cx="2232248" cy="1224136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65116" y="1108795"/>
            <a:ext cx="2325136" cy="1224136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58004" y="1159930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поступающие в бюджет денежные средства</a:t>
            </a:r>
            <a:endPara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3088" y="1133079"/>
            <a:ext cx="2096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выплачиваемые из бюджета денежные средства</a:t>
            </a:r>
            <a:endPara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398" y="602128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требование, предъявляемое к составлению и утверждению бюджета – это его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11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50" l="0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34" y="912168"/>
            <a:ext cx="3168517" cy="36312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07" y="277693"/>
            <a:ext cx="72607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СБАЛАНСИРОВАННОСТЬ, ДЕФИЦИТ, ПРОФИЦИТ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6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851025"/>
            <a:ext cx="3175000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403350" y="1389063"/>
            <a:ext cx="2663825" cy="64452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658,6 кв. км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72200" y="1557338"/>
            <a:ext cx="2760663" cy="576262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9515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95963" y="2492375"/>
            <a:ext cx="3100387" cy="720725"/>
          </a:xfrm>
          <a:prstGeom prst="round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отгруженной продукции, работ, услуг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2 176,2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25525" y="3005138"/>
            <a:ext cx="2185988" cy="9207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22254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16000" y="2276475"/>
            <a:ext cx="2492375" cy="57626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оплаты труда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632,9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 </a:t>
            </a:r>
          </a:p>
        </p:txBody>
      </p:sp>
      <p:sp>
        <p:nvSpPr>
          <p:cNvPr id="2253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BC705A1-A4A5-41A8-A882-718903035EBE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063" y="3465513"/>
            <a:ext cx="2984500" cy="1008062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Валовая продукция сельского хозяйства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2536,5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42988" y="188913"/>
            <a:ext cx="76327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показатели характеризуют Большемурашкинский муниципальный район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5" name="Овал 4"/>
          <p:cNvSpPr/>
          <p:nvPr/>
        </p:nvSpPr>
        <p:spPr>
          <a:xfrm>
            <a:off x="2000250" y="5453063"/>
            <a:ext cx="2424113" cy="1211262"/>
          </a:xfrm>
          <a:prstGeom prst="ellipse">
            <a:avLst/>
          </a:prstGeom>
          <a:solidFill>
            <a:srgbClr val="FFCC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учреждения 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>
            <a:stCxn id="5" idx="6"/>
            <a:endCxn id="9" idx="1"/>
          </p:cNvCxnSpPr>
          <p:nvPr/>
        </p:nvCxnSpPr>
        <p:spPr>
          <a:xfrm flipV="1">
            <a:off x="4424363" y="6042025"/>
            <a:ext cx="635000" cy="17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5059363" y="5537200"/>
            <a:ext cx="2225675" cy="1008063"/>
          </a:xfrm>
          <a:prstGeom prst="roundRect">
            <a:avLst/>
          </a:prstGeom>
          <a:solidFill>
            <a:srgbClr val="FFCC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автономные -1, бюджетные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казенные - 7</a:t>
            </a:r>
          </a:p>
        </p:txBody>
      </p:sp>
    </p:spTree>
    <p:extLst>
      <p:ext uri="{BB962C8B-B14F-4D97-AF65-F5344CB8AC3E}">
        <p14:creationId xmlns:p14="http://schemas.microsoft.com/office/powerpoint/2010/main" val="116950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8074808"/>
              </p:ext>
            </p:extLst>
          </p:nvPr>
        </p:nvGraphicFramePr>
        <p:xfrm>
          <a:off x="467544" y="1557338"/>
          <a:ext cx="5544319" cy="374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555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4F8AE7C-6DF8-4B55-A6D2-A445165B0536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88913"/>
            <a:ext cx="9144446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района</a:t>
            </a:r>
          </a:p>
        </p:txBody>
      </p:sp>
      <p:pic>
        <p:nvPicPr>
          <p:cNvPr id="2355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44196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3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233757"/>
              </p:ext>
            </p:extLst>
          </p:nvPr>
        </p:nvGraphicFramePr>
        <p:xfrm>
          <a:off x="960438" y="1268413"/>
          <a:ext cx="7267575" cy="4846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579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0CCBAAD-959A-43DE-81BE-E40C8B3D5C41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45269"/>
            <a:ext cx="8712968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социально-экономического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района</a:t>
            </a:r>
          </a:p>
        </p:txBody>
      </p:sp>
    </p:spTree>
    <p:extLst>
      <p:ext uri="{BB962C8B-B14F-4D97-AF65-F5344CB8AC3E}">
        <p14:creationId xmlns:p14="http://schemas.microsoft.com/office/powerpoint/2010/main" val="89406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1291058"/>
              </p:ext>
            </p:extLst>
          </p:nvPr>
        </p:nvGraphicFramePr>
        <p:xfrm>
          <a:off x="1166813" y="1146175"/>
          <a:ext cx="7129462" cy="4989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03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24F50E1-3ACC-46D0-8B88-B4ABAFE49B04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41288"/>
            <a:ext cx="8893051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социально-экономического развития района</a:t>
            </a:r>
          </a:p>
        </p:txBody>
      </p:sp>
    </p:spTree>
    <p:extLst>
      <p:ext uri="{BB962C8B-B14F-4D97-AF65-F5344CB8AC3E}">
        <p14:creationId xmlns:p14="http://schemas.microsoft.com/office/powerpoint/2010/main" val="39161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7620472"/>
              </p:ext>
            </p:extLst>
          </p:nvPr>
        </p:nvGraphicFramePr>
        <p:xfrm>
          <a:off x="1166813" y="1146175"/>
          <a:ext cx="7129462" cy="4989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03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24F50E1-3ACC-46D0-8B88-B4ABAFE49B04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41288"/>
            <a:ext cx="8893051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района</a:t>
            </a:r>
          </a:p>
        </p:txBody>
      </p:sp>
    </p:spTree>
    <p:extLst>
      <p:ext uri="{BB962C8B-B14F-4D97-AF65-F5344CB8AC3E}">
        <p14:creationId xmlns:p14="http://schemas.microsoft.com/office/powerpoint/2010/main" val="230277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848172"/>
            <a:ext cx="22665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магнитный диск 7"/>
          <p:cNvSpPr/>
          <p:nvPr/>
        </p:nvSpPr>
        <p:spPr>
          <a:xfrm>
            <a:off x="1955656" y="1958061"/>
            <a:ext cx="1008112" cy="750859"/>
          </a:xfrm>
          <a:prstGeom prst="flowChartMagneticDisk">
            <a:avLst/>
          </a:prstGeom>
          <a:solidFill>
            <a:srgbClr val="66FF99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466 792,5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3635896" y="2090104"/>
            <a:ext cx="1008112" cy="618815"/>
          </a:xfrm>
          <a:prstGeom prst="flowChartMagneticDisk">
            <a:avLst/>
          </a:prstGeom>
          <a:solidFill>
            <a:srgbClr val="66FF99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463 301,7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1700" y="2708919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7941" y="271010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3768" y="1619507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99,3%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1324" y="3629054"/>
            <a:ext cx="4556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алоговые и неналоговые доходы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05652" y="3613665"/>
            <a:ext cx="37834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магнитный диск 14"/>
          <p:cNvSpPr/>
          <p:nvPr/>
        </p:nvSpPr>
        <p:spPr>
          <a:xfrm>
            <a:off x="1043608" y="4653136"/>
            <a:ext cx="1152128" cy="743291"/>
          </a:xfrm>
          <a:prstGeom prst="flowChartMagneticDisk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97 921,3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магнитный диск 19"/>
          <p:cNvSpPr/>
          <p:nvPr/>
        </p:nvSpPr>
        <p:spPr>
          <a:xfrm>
            <a:off x="2777214" y="4725144"/>
            <a:ext cx="1146713" cy="684655"/>
          </a:xfrm>
          <a:prstGeom prst="flowChartMagneticDisk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108 262,4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Блок-схема: магнитный диск 20"/>
          <p:cNvSpPr/>
          <p:nvPr/>
        </p:nvSpPr>
        <p:spPr>
          <a:xfrm>
            <a:off x="7236296" y="4725145"/>
            <a:ext cx="1099429" cy="714968"/>
          </a:xfrm>
          <a:prstGeom prst="flowChartMagneticDisk">
            <a:avLst/>
          </a:prstGeom>
          <a:solidFill>
            <a:srgbClr val="FF99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355 039,3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Блок-схема: магнитный диск 21"/>
          <p:cNvSpPr/>
          <p:nvPr/>
        </p:nvSpPr>
        <p:spPr>
          <a:xfrm>
            <a:off x="5580112" y="4725144"/>
            <a:ext cx="1058416" cy="684656"/>
          </a:xfrm>
          <a:prstGeom prst="flowChartMagneticDisk">
            <a:avLst/>
          </a:prstGeom>
          <a:solidFill>
            <a:srgbClr val="FF99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368 871,2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7066" y="5440113"/>
            <a:ext cx="80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5697863" y="5433968"/>
            <a:ext cx="82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32387" y="546813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10254" y="5396426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1700" y="4255342"/>
            <a:ext cx="840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110,6%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47309" y="4255342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96,3%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Budg1\Desktop\Бюджет для граждан\01221574f20693166a9470d2071bde2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99293"/>
            <a:ext cx="3186934" cy="242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688" y="361273"/>
            <a:ext cx="86735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ДОХОДОВ РАЙОННОГО БЮДЖЕТА </a:t>
            </a:r>
            <a:r>
              <a:rPr lang="ru-RU" sz="22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2019 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12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18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" b="100000" l="0" r="99851">
                        <a14:foregroundMark x1="63881" y1="11435" x2="66866" y2="4574"/>
                        <a14:foregroundMark x1="74478" y1="88150" x2="74478" y2="88150"/>
                        <a14:foregroundMark x1="74776" y1="92308" x2="71194" y2="93555"/>
                        <a14:foregroundMark x1="73134" y1="93139" x2="73134" y2="93139"/>
                        <a14:foregroundMark x1="73134" y1="93139" x2="73134" y2="93139"/>
                        <a14:foregroundMark x1="11493" y1="95426" x2="2537" y2="95842"/>
                        <a14:foregroundMark x1="62836" y1="33472" x2="76119" y2="32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12" y="1077169"/>
            <a:ext cx="2889968" cy="2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228918685"/>
              </p:ext>
            </p:extLst>
          </p:nvPr>
        </p:nvGraphicFramePr>
        <p:xfrm>
          <a:off x="323528" y="3861048"/>
          <a:ext cx="4176465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581455417"/>
              </p:ext>
            </p:extLst>
          </p:nvPr>
        </p:nvGraphicFramePr>
        <p:xfrm>
          <a:off x="718416" y="1133128"/>
          <a:ext cx="4942087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977633089"/>
              </p:ext>
            </p:extLst>
          </p:nvPr>
        </p:nvGraphicFramePr>
        <p:xfrm>
          <a:off x="4716016" y="3861048"/>
          <a:ext cx="417646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512" y="280716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ДОХОДОВ РАЙОННОГО БЮДЖЕТА, млн. руб.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8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46404" y="781847"/>
            <a:ext cx="871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19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381737"/>
            <a:ext cx="8294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РАЙОННОГО БЮДЖЕТА ЗА 2019 ГОД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539081"/>
              </p:ext>
            </p:extLst>
          </p:nvPr>
        </p:nvGraphicFramePr>
        <p:xfrm>
          <a:off x="460268" y="1090871"/>
          <a:ext cx="8360203" cy="529045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570785"/>
                <a:gridCol w="1243563"/>
                <a:gridCol w="1170412"/>
                <a:gridCol w="1097261"/>
                <a:gridCol w="1126055"/>
                <a:gridCol w="1152127"/>
              </a:tblGrid>
              <a:tr h="44310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налога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2019 год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испол. к перв. плану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1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 </a:t>
                      </a:r>
                      <a:r>
                        <a:rPr lang="ru-RU" sz="11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доходы, в т. ч.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89268,7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97921,3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108262,4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121,3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110,6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79667,1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82407,0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90712,6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2545,7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2545,7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2412,9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1709,8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1925,4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1768,0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2657,0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4777,5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5699,6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4431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имущества, находящегося в муниципальной собственности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2051,4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2051,4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4431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433,6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35751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активов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734,0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1334,0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2097,1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2369,7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2615,1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налоговые и неналоговые доходы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т. ч.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303877,9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371455,1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357623,2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117,7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117894,3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119694,3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119694,3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12652,1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63055,0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49599,7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166301,3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177745,5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177385,9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7030,2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10960,3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10943,3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4431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-2583,9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-2583,9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доходов: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393146,6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466792,5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463301,7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117,8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977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3568" y="225658"/>
            <a:ext cx="7848872" cy="540931"/>
          </a:xfrm>
          <a:prstGeom prst="roundRect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4" y="1196752"/>
            <a:ext cx="8041611" cy="50475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Предисловие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«Отчет об исполнении районного бюджета»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 для граждан»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показатели характеризуют Большемурашкинский муниципальный район за 2019 год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показателей социально-экономического развития района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доходов районного бюджета за 2019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доходов районного бюджета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труктура доходов районного бюджета за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расходов бюджета по основным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 за 2019 год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2018-2020 годы»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и туризма в Большемурашкинском муниципальном районе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2019-2021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и спорта Большемурашкинского муниципального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2017-2019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«Информатизация Большемурашкинского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на 2018-2020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«Управление муниципальной собственностью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Большемурашкинского муниципального района на 2018-2020 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«Управление муниципальными финансами Большемурашкинского муниципального район Нижегородской области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7147" y="1196752"/>
            <a:ext cx="51148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54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714985"/>
              </p:ext>
            </p:extLst>
          </p:nvPr>
        </p:nvGraphicFramePr>
        <p:xfrm>
          <a:off x="539552" y="1166810"/>
          <a:ext cx="8136904" cy="55209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9077"/>
                <a:gridCol w="2577267"/>
                <a:gridCol w="1070311"/>
                <a:gridCol w="996069"/>
                <a:gridCol w="911894"/>
                <a:gridCol w="1038157"/>
                <a:gridCol w="1024129"/>
              </a:tblGrid>
              <a:tr h="5352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по КФСР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</a:tr>
              <a:tr h="180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Общегосударственные вопросы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49845,1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53756,8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53471,2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99,5</a:t>
                      </a:r>
                    </a:p>
                  </a:txBody>
                  <a:tcPr marL="7620" marR="7620" marT="7620" marB="0" anchor="ctr"/>
                </a:tc>
              </a:tr>
              <a:tr h="7126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1040,8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1029,4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98,9</a:t>
                      </a:r>
                    </a:p>
                  </a:txBody>
                  <a:tcPr marL="7620" marR="7620" marT="7620" marB="0" anchor="ctr"/>
                </a:tc>
              </a:tr>
              <a:tr h="8900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1036,5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1102,8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1101,6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7620" marR="7620" marT="7620" marB="0" anchor="ctr"/>
                </a:tc>
              </a:tr>
              <a:tr h="8900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22565,2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25722,6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25527,8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99,2</a:t>
                      </a:r>
                    </a:p>
                  </a:txBody>
                  <a:tcPr marL="7620" marR="7620" marT="7620" marB="0" anchor="ctr"/>
                </a:tc>
              </a:tr>
              <a:tr h="180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Судебная система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48,7</a:t>
                      </a:r>
                    </a:p>
                  </a:txBody>
                  <a:tcPr marL="7620" marR="7620" marT="7620" marB="0" anchor="ctr"/>
                </a:tc>
              </a:tr>
              <a:tr h="7126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0106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10439,2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11855,6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11849,5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7620" marR="7620" marT="7620" marB="0" anchor="ctr"/>
                </a:tc>
              </a:tr>
              <a:tr h="180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проведения выборов и референдумов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180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Резервные фонды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</a:tr>
              <a:tr h="180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общегосударственные вопросы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14511,4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13537,2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13519,1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7620" marR="7620" marT="7620" marB="0" anchor="ctr"/>
                </a:tc>
              </a:tr>
              <a:tr h="3578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Национальная оборона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493,6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493,6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493,6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3578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Мобилизационная и вневойсковая подготовка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493,6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493,6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493,6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5536" y="235967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РАСХОДОВ РАЙОННОГО БЮДЖЕТА ПО ОСНОВНЫМ НАПРАВЛЕНИЯМ ЗА 2019 ГОД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0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21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923726"/>
              </p:ext>
            </p:extLst>
          </p:nvPr>
        </p:nvGraphicFramePr>
        <p:xfrm>
          <a:off x="467544" y="404664"/>
          <a:ext cx="8280920" cy="6048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8264"/>
                <a:gridCol w="2622882"/>
                <a:gridCol w="1089255"/>
                <a:gridCol w="1013699"/>
                <a:gridCol w="928034"/>
                <a:gridCol w="1056531"/>
                <a:gridCol w="1042255"/>
              </a:tblGrid>
              <a:tr h="5463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по КФСР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</a:tr>
              <a:tr h="412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3718,4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4508,6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4507,2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6949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3668,4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4306,6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4305,2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4118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противопожарной безопасности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</a:tr>
              <a:tr h="5231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Национальная экономика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55364,0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68988,7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61543,8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89,2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Общеэкономические вопросы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Топливно-энергетический комплекс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Сельское хозяйство и рыболовство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35481,5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40475,6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40116,0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99,1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0406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Водное хозяйство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9652,6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10172,9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9611,7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94,5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0408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Транспорт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4595,0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12195,0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6795,0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147,9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55,7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Дорожное хозяйство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</a:tr>
              <a:tr h="365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Связь и информатика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4080,6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3274,3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3200,3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97,7</a:t>
                      </a:r>
                    </a:p>
                  </a:txBody>
                  <a:tcPr marL="7620" marR="7620" marT="7620" marB="0" anchor="ctr"/>
                </a:tc>
              </a:tr>
              <a:tr h="3513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1529,3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1780,9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1780,8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Жилищно-коммунальное хозяйство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4363,1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25538,7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23249,7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532,9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91,0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Жилищное хозяйство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10041,8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8199,1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59413,8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81,6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Коммунальное хозяйство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3607,4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4829,8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4686,2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97,0</a:t>
                      </a:r>
                    </a:p>
                  </a:txBody>
                  <a:tcPr marL="7620" marR="7620" marT="7620" marB="0" anchor="ctr"/>
                </a:tc>
              </a:tr>
              <a:tr h="365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Благоустройство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9028,7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8776,4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1704,2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97,2</a:t>
                      </a:r>
                    </a:p>
                  </a:txBody>
                  <a:tcPr marL="7620" marR="7620" marT="7620" marB="0" anchor="ctr"/>
                </a:tc>
              </a:tr>
              <a:tr h="3513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1638,4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1588,0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699,9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96,9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Охрана окружающей среды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10274,2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220,3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1550,0</a:t>
                      </a: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39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22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338558"/>
              </p:ext>
            </p:extLst>
          </p:nvPr>
        </p:nvGraphicFramePr>
        <p:xfrm>
          <a:off x="395536" y="548680"/>
          <a:ext cx="8280920" cy="60455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8264"/>
                <a:gridCol w="2622882"/>
                <a:gridCol w="1089255"/>
                <a:gridCol w="1013699"/>
                <a:gridCol w="928034"/>
                <a:gridCol w="1056531"/>
                <a:gridCol w="1042255"/>
              </a:tblGrid>
              <a:tr h="72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по КФСР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</a:tr>
              <a:tr h="72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Образование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196338,3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207626,4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206522,4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99,5</a:t>
                      </a:r>
                    </a:p>
                  </a:txBody>
                  <a:tcPr marL="7620" marR="7620" marT="7620" marB="0" anchor="ctr"/>
                </a:tc>
              </a:tr>
              <a:tr h="72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Дошкольное образование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27960,2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31577,5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31547,5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7620" marR="7620" marT="7620" marB="0" anchor="ctr"/>
                </a:tc>
              </a:tr>
              <a:tr h="72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Общее образование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116974,6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122602,2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121755,3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99,3</a:t>
                      </a:r>
                    </a:p>
                  </a:txBody>
                  <a:tcPr marL="7620" marR="7620" marT="7620" marB="0" anchor="ctr"/>
                </a:tc>
              </a:tr>
              <a:tr h="72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Дополнительное образование детей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25010,5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23793,7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23793,7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Молодежная политика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1712,8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1851,3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1851,3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образования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24680,2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27801,7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27574,6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99,2</a:t>
                      </a:r>
                    </a:p>
                  </a:txBody>
                  <a:tcPr marL="7620" marR="7620" marT="7620" marB="0" anchor="ctr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Культура и кинематография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42818,2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61198,8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59390,2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97,0</a:t>
                      </a:r>
                    </a:p>
                  </a:txBody>
                  <a:tcPr marL="7620" marR="7620" marT="7620" marB="0" anchor="ctr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Культура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35802,1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54128,1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52322,5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96,7</a:t>
                      </a:r>
                    </a:p>
                  </a:txBody>
                  <a:tcPr marL="7620" marR="7620" marT="7620" marB="0" anchor="ctr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культуры и кинематографии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7016,1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7070,7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7067,7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13598,9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18180,5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18119,8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133,2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</a:t>
                      </a:r>
                    </a:p>
                  </a:txBody>
                  <a:tcPr marL="7620" marR="7620" marT="7620" marB="0" anchor="ctr"/>
                </a:tc>
              </a:tr>
              <a:tr h="97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Пенсионное обеспечение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5737,6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4673,7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4673,7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Социальное обеспечение населения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2541,1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2864,2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2852,6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99,6</a:t>
                      </a:r>
                    </a:p>
                  </a:txBody>
                  <a:tcPr marL="7620" marR="7620" marT="7620" marB="0" anchor="ctr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Охрана семьи и детства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4674,9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9448,4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9448,4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100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социальной политики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645,3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1194,2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1145,1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177,5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95,9</a:t>
                      </a:r>
                    </a:p>
                  </a:txBody>
                  <a:tcPr marL="7620" marR="7620" marT="7620" marB="0" anchor="ctr"/>
                </a:tc>
              </a:tr>
              <a:tr h="97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Физическая культура и спорт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2895,6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3542,8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3542,8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1459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Массовый спорт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2895,6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3542,8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3542,8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1459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</a:tr>
              <a:tr h="97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Средства массовой информации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1777,4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2551,2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2551,2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143,5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97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Периодическая печать и издательства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1777,4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2551,2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2551,2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143,5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97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Межбюджетные трансферты общего характера бюджетам субъектов Российской Федерации и муниципальных образований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21934,0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21934,0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21934,0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97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20690,5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20690,5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20690,5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97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1243,5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1243,5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1243,5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97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393146,6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478594,3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455546,2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95,2</a:t>
                      </a: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486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76456" y="6381328"/>
            <a:ext cx="370384" cy="365125"/>
          </a:xfrm>
        </p:spPr>
        <p:txBody>
          <a:bodyPr/>
          <a:lstStyle/>
          <a:p>
            <a:r>
              <a:rPr lang="ru-RU" dirty="0" smtClean="0"/>
              <a:t>23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42853" y="288236"/>
            <a:ext cx="78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2019 год 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88361"/>
              </p:ext>
            </p:extLst>
          </p:nvPr>
        </p:nvGraphicFramePr>
        <p:xfrm>
          <a:off x="467544" y="908720"/>
          <a:ext cx="8424936" cy="5616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0328"/>
                <a:gridCol w="1183711"/>
                <a:gridCol w="1101603"/>
                <a:gridCol w="1008509"/>
                <a:gridCol w="1148150"/>
                <a:gridCol w="1132635"/>
              </a:tblGrid>
              <a:tr h="5368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93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" Развитие образования Большемурашкинского муниципального района на 2018-2020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197 970,6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206 453,9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205 350,0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103,7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99,5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5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" Развитие культуры и туризма в Большемурашкинском муниципальном районе на 2019-2021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42 818,2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61 136,4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59 327,8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138,6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97,0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5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" Развитие физической культуры и спорта Большемурашкинского муниципального района на 2017-2019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2 895,6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3 542,8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3 542,8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122,4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5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"Организация оплачиваемых общественных работ на территории Большемурашкинского муниципального района на 2017-2019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25,0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25,0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25,0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5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Муниципальная программа " Информатизация Большемурашкинского муниципального района Нижегородской области " на 2018-2020 годы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5 870,6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6 780,6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6 706,6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114,2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98,9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5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Муниципальная программа " Повышение безопасности дорожного движения в Большемурашкинском муниципальном районе на 2019-2021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29,0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25,0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25,0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86,2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5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Муниципальная программа " Управление муниципальной собственностю Большемурашкинского муниципального района Нижегородской области на 2018-2020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3 998,3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2 476,3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2 474,5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61,9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99,9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5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Муниципальная программа " Управление муниципальными финансами Большемурашкинского муниципального района Нижегородской области"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39 881,7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43 222,9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42 100,9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105,6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97,4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13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24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387507"/>
              </p:ext>
            </p:extLst>
          </p:nvPr>
        </p:nvGraphicFramePr>
        <p:xfrm>
          <a:off x="323528" y="332657"/>
          <a:ext cx="8496943" cy="6048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4690"/>
                <a:gridCol w="1193828"/>
                <a:gridCol w="1111019"/>
                <a:gridCol w="1017129"/>
                <a:gridCol w="1157962"/>
                <a:gridCol w="1142315"/>
              </a:tblGrid>
              <a:tr h="5721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144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" Развитие малого и среднего предпринимательства в Большемурашкинском муниципальном районе Нижегородской области на 2019-2021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314,0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314,0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314,0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561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Муниципальная программа "Защита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на 2018-2020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7 504,4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6 972,5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6 971,0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92,9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559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«Обеспечение общественного порядка и противодействия преступности, терроризму и экстремизму в Большемурашкинском муниципальном районе Нижегородской области на 2018-2020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50,0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22,0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22,0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44,0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097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"Меры социальной поддержки населения Большемурашкинского муниципального района Нижегородской области на 2017-2019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6 677,7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13 093,1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12 819,4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192,0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97,9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46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"Развитие социальной и инженерной инфраструктуры Большемурашкинского муниципального района Нижегородской области на 2018-2020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13 161,2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35 900,2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23 269,7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176,8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64,8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46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Муниципальная программа "Улучшение условий и охраны труда в организациях Большемурашкинского муниципального района Нижегородской области на 2019-2021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46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Муниципальная программа "Повышение эффективности муниципального управления Большемурашкинского муниципального района Нижегородской области на 2018-2020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28 306,1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28 604,4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28 401,3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100,3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99,3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1278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25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129450"/>
              </p:ext>
            </p:extLst>
          </p:nvPr>
        </p:nvGraphicFramePr>
        <p:xfrm>
          <a:off x="467544" y="404664"/>
          <a:ext cx="8352928" cy="30963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5966"/>
                <a:gridCol w="1173594"/>
                <a:gridCol w="1092188"/>
                <a:gridCol w="999890"/>
                <a:gridCol w="1138336"/>
                <a:gridCol w="1122954"/>
              </a:tblGrid>
              <a:tr h="6774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663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"Развитие агропромышленного комплекса Большемурашкинского муниципального района Нижегородской области"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35 026,1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39 841,7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39 841,7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113,7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663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"Развитие пассажирского автотранспорта на территории Большемурашкинского муниципального района на 2017-2020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3 000,0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6 795,0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6 795,0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226,5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308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Муниципальная программа "Улучшение экологической обстановки на территории Большемурашкинского муниципального района Нижегородской области на 2019-2020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2 750,7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2 706,8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98,4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53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effectLst/>
                          <a:latin typeface="Arial Cyr"/>
                        </a:rPr>
                        <a:t>Всего программные</a:t>
                      </a:r>
                      <a:r>
                        <a:rPr lang="ru-RU" sz="1000" b="1" i="0" u="none" strike="noStrike" baseline="0" dirty="0" smtClean="0">
                          <a:effectLst/>
                          <a:latin typeface="Arial Cyr"/>
                        </a:rPr>
                        <a:t> расходы:</a:t>
                      </a:r>
                      <a:endParaRPr lang="ru-RU" sz="1000" b="1" i="0" u="none" strike="noStrike" dirty="0">
                        <a:effectLst/>
                        <a:latin typeface="Arial Cyr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effectLst/>
                          <a:latin typeface="Arial Cyr"/>
                        </a:rPr>
                        <a:t>387 628,5</a:t>
                      </a:r>
                      <a:endParaRPr lang="ru-RU" sz="1000" b="1" i="0" u="none" strike="noStrike" dirty="0">
                        <a:effectLst/>
                        <a:latin typeface="Arial Cyr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effectLst/>
                          <a:latin typeface="Arial Cyr"/>
                        </a:rPr>
                        <a:t>458 056,4</a:t>
                      </a:r>
                      <a:endParaRPr lang="ru-RU" sz="1000" b="1" i="0" u="none" strike="noStrike" dirty="0">
                        <a:effectLst/>
                        <a:latin typeface="Arial Cyr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effectLst/>
                          <a:latin typeface="Arial Cyr"/>
                        </a:rPr>
                        <a:t>440 793,6</a:t>
                      </a:r>
                      <a:endParaRPr lang="ru-RU" sz="1000" b="1" i="0" u="none" strike="noStrike" dirty="0">
                        <a:effectLst/>
                        <a:latin typeface="Arial Cyr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effectLst/>
                          <a:latin typeface="Arial Cyr"/>
                        </a:rPr>
                        <a:t>113,7</a:t>
                      </a:r>
                      <a:endParaRPr lang="ru-RU" sz="1000" b="1" i="0" u="none" strike="noStrike" dirty="0">
                        <a:effectLst/>
                        <a:latin typeface="Arial Cyr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effectLst/>
                          <a:latin typeface="Arial Cyr"/>
                        </a:rPr>
                        <a:t>96,2</a:t>
                      </a:r>
                      <a:endParaRPr lang="ru-RU" sz="1000" b="1" i="0" u="none" strike="noStrike" dirty="0">
                        <a:effectLst/>
                        <a:latin typeface="Arial Cyr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559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85918" y="2146572"/>
            <a:ext cx="8372162" cy="634355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989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5D03341-8001-479B-9027-1C62317AA60C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3" name="TextBox 3"/>
          <p:cNvSpPr txBox="1">
            <a:spLocks noChangeArrowheads="1"/>
          </p:cNvSpPr>
          <p:nvPr/>
        </p:nvSpPr>
        <p:spPr bwMode="auto">
          <a:xfrm>
            <a:off x="468311" y="2122190"/>
            <a:ext cx="8207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Формирование на территории Большемурашкинского муниципального района образовательной системы, обеспечивающей доступность качественного образования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2654300" y="6237288"/>
            <a:ext cx="3960813" cy="504825"/>
          </a:xfrm>
          <a:prstGeom prst="downArrow">
            <a:avLst/>
          </a:prstGeom>
          <a:gradFill flip="none"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Рисунок 13"/>
          <p:cNvPicPr/>
          <p:nvPr/>
        </p:nvPicPr>
        <p:blipFill>
          <a:blip r:embed="rId2"/>
          <a:stretch>
            <a:fillRect/>
          </a:stretch>
        </p:blipFill>
        <p:spPr>
          <a:xfrm>
            <a:off x="448310" y="3068960"/>
            <a:ext cx="2755538" cy="1923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43" y="3067422"/>
            <a:ext cx="2711063" cy="1925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56" y="3956856"/>
            <a:ext cx="2700300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088" y="1196752"/>
            <a:ext cx="76327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на </a:t>
            </a:r>
            <a:r>
              <a:rPr lang="ru-RU" sz="1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запланирована </a:t>
            </a:r>
            <a:r>
              <a:rPr lang="ru-RU" sz="1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</a:t>
            </a:r>
            <a:r>
              <a:rPr lang="ru-RU" sz="1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206 453,9 </a:t>
            </a:r>
            <a:r>
              <a:rPr lang="ru-RU" sz="1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исполнена на сумму </a:t>
            </a:r>
            <a:r>
              <a:rPr lang="ru-RU" sz="1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205 350,0 </a:t>
            </a:r>
            <a:r>
              <a:rPr lang="ru-RU" sz="1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600" b="1" i="1" dirty="0">
              <a:solidFill>
                <a:srgbClr val="3333CC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4813" y="188913"/>
            <a:ext cx="840898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2018-2020 годы»</a:t>
            </a:r>
          </a:p>
        </p:txBody>
      </p:sp>
    </p:spTree>
    <p:extLst>
      <p:ext uri="{BB962C8B-B14F-4D97-AF65-F5344CB8AC3E}">
        <p14:creationId xmlns:p14="http://schemas.microsoft.com/office/powerpoint/2010/main" val="38227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F09AD0-559F-462E-B0DB-9656B2071D0E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96336" y="1112838"/>
            <a:ext cx="1142852" cy="647700"/>
          </a:xfrm>
          <a:prstGeom prst="roundRect">
            <a:avLst/>
          </a:prstGeom>
          <a:solidFill>
            <a:srgbClr val="99FFCC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% исполнения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2916238" y="6237288"/>
            <a:ext cx="3960812" cy="504825"/>
          </a:xfrm>
          <a:prstGeom prst="downArrow">
            <a:avLst/>
          </a:prstGeom>
          <a:gradFill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827088" y="188913"/>
            <a:ext cx="820896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2018-2020 годы»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323528" y="2055639"/>
            <a:ext cx="3816350" cy="504825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1.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«Развитие дошкольного и общего образования»</a:t>
            </a:r>
          </a:p>
        </p:txBody>
      </p:sp>
      <p:sp>
        <p:nvSpPr>
          <p:cNvPr id="26" name="Пятиугольник 25"/>
          <p:cNvSpPr/>
          <p:nvPr/>
        </p:nvSpPr>
        <p:spPr>
          <a:xfrm>
            <a:off x="323528" y="3387279"/>
            <a:ext cx="3816350" cy="647700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 3. 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«Развитие системы оценки качества образования и информационной прозрачности системы образования»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323528" y="2711649"/>
            <a:ext cx="3816350" cy="504825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2. 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«Развитие дополнительного образования и воспитания детей и молодежи»</a:t>
            </a:r>
          </a:p>
        </p:txBody>
      </p:sp>
      <p:sp>
        <p:nvSpPr>
          <p:cNvPr id="28" name="Пятиугольник 27"/>
          <p:cNvSpPr/>
          <p:nvPr/>
        </p:nvSpPr>
        <p:spPr>
          <a:xfrm>
            <a:off x="323528" y="4797425"/>
            <a:ext cx="3816350" cy="503238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5.</a:t>
            </a:r>
            <a:r>
              <a:rPr lang="ru-RU" sz="1100" i="1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«Обеспечение реализации муниципальной программы»</a:t>
            </a:r>
          </a:p>
        </p:txBody>
      </p:sp>
      <p:sp>
        <p:nvSpPr>
          <p:cNvPr id="29" name="Пятиугольник 28"/>
          <p:cNvSpPr/>
          <p:nvPr/>
        </p:nvSpPr>
        <p:spPr>
          <a:xfrm>
            <a:off x="323528" y="4156571"/>
            <a:ext cx="3816350" cy="503238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4.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«Ресурсное обеспечение сферы образования»</a:t>
            </a:r>
            <a:endParaRPr lang="ru-RU" sz="1100" dirty="0"/>
          </a:p>
        </p:txBody>
      </p:sp>
      <p:sp>
        <p:nvSpPr>
          <p:cNvPr id="30" name="Пятиугольник 29"/>
          <p:cNvSpPr/>
          <p:nvPr/>
        </p:nvSpPr>
        <p:spPr>
          <a:xfrm>
            <a:off x="347341" y="5516562"/>
            <a:ext cx="3816350" cy="504825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</a:t>
            </a:r>
            <a:r>
              <a:rPr lang="ru-RU" sz="1100" b="1" i="1" dirty="0" smtClean="0">
                <a:solidFill>
                  <a:schemeClr val="tx1"/>
                </a:solidFill>
              </a:rPr>
              <a:t>7.</a:t>
            </a:r>
            <a:endParaRPr lang="ru-RU" sz="1100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«Развитие молодежной политики в Большемурашкинском муниципальном районе»</a:t>
            </a:r>
            <a:endParaRPr lang="ru-RU" sz="1100" dirty="0"/>
          </a:p>
        </p:txBody>
      </p:sp>
      <p:pic>
        <p:nvPicPr>
          <p:cNvPr id="49165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83196"/>
            <a:ext cx="18621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6084168" y="2055638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153 888,9</a:t>
            </a: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тыс</a:t>
            </a:r>
            <a:r>
              <a:rPr lang="ru-RU" sz="1100" dirty="0">
                <a:solidFill>
                  <a:schemeClr val="tx1"/>
                </a:solidFill>
              </a:rPr>
              <a:t>. </a:t>
            </a:r>
            <a:r>
              <a:rPr lang="ru-RU" sz="1100" dirty="0">
                <a:solidFill>
                  <a:schemeClr val="tx1"/>
                </a:solidFill>
              </a:rPr>
              <a:t>руб.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596336" y="2060575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99,4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110783" y="2744788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25 247,1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086053" y="3458715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4 465,9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084168" y="4149725"/>
            <a:ext cx="1137494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891,9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086053" y="4788694"/>
            <a:ext cx="1123206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20 799,2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086053" y="5516560"/>
            <a:ext cx="1137494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57,0 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596336" y="2744788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6336" y="3458714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596336" y="4149725"/>
            <a:ext cx="1142852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596336" y="4797425"/>
            <a:ext cx="1142852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99,0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596336" y="5516563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650556" y="5516563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57,0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4650556" y="4809950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21 016,1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644008" y="4156571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892,1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631804" y="3458716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4 465,9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22577" y="2744787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25 247,1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631804" y="2047701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154 775,6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064522" y="1112838"/>
            <a:ext cx="1142852" cy="647700"/>
          </a:xfrm>
          <a:prstGeom prst="roundRect">
            <a:avLst/>
          </a:prstGeom>
          <a:solidFill>
            <a:srgbClr val="99FFCC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Исполнено за 2019 </a:t>
            </a:r>
            <a:r>
              <a:rPr lang="ru-RU" sz="1200" b="1" i="1" dirty="0">
                <a:solidFill>
                  <a:schemeClr val="tx1"/>
                </a:solidFill>
              </a:rPr>
              <a:t>год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612754" y="1128712"/>
            <a:ext cx="1142852" cy="647700"/>
          </a:xfrm>
          <a:prstGeom prst="roundRect">
            <a:avLst/>
          </a:prstGeom>
          <a:solidFill>
            <a:srgbClr val="99FFCC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План на</a:t>
            </a:r>
          </a:p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 2019 </a:t>
            </a:r>
            <a:r>
              <a:rPr lang="ru-RU" sz="1200" b="1" i="1" dirty="0">
                <a:solidFill>
                  <a:schemeClr val="tx1"/>
                </a:solidFill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8676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28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677250"/>
              </p:ext>
            </p:extLst>
          </p:nvPr>
        </p:nvGraphicFramePr>
        <p:xfrm>
          <a:off x="323528" y="260648"/>
          <a:ext cx="8568953" cy="5904656"/>
        </p:xfrm>
        <a:graphic>
          <a:graphicData uri="http://schemas.openxmlformats.org/drawingml/2006/table">
            <a:tbl>
              <a:tblPr firstRow="1">
                <a:tableStyleId>{16D9F66E-5EB9-4882-86FB-DCBF35E3C3E4}</a:tableStyleId>
              </a:tblPr>
              <a:tblGrid>
                <a:gridCol w="4799510"/>
                <a:gridCol w="734213"/>
                <a:gridCol w="892048"/>
                <a:gridCol w="893307"/>
                <a:gridCol w="1249875"/>
              </a:tblGrid>
              <a:tr h="307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Индикаторы </a:t>
                      </a:r>
                      <a:r>
                        <a:rPr lang="ru-RU" sz="1000" dirty="0" smtClean="0">
                          <a:effectLst/>
                        </a:rPr>
                        <a:t>программы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Ед. изм.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План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Факт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Отклонение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7475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Доступность дошкольного образования (отношение численности детей 3 - 7 лет, которым предоставлена возможность получать услуги дошкольного образования, к численности детей в возрасте 3 - 7 лет, скорректированной на численность детей в возрасте 5 - 7 лет, обучающихся в ОБОО)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7475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Отношение среднего балла единого государственного экзамена (в расчете на 1 предмет) в 10 % ОБОО с лучшими результатами единого государственного  экзамена к среднему баллу единого  государственного экзамена (в расчете на  1 предмет) в 10 % ОБОО с худшими результатами единого государственного экзамена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1,66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0,66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Результат улучшился по сравнению с планируемым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3737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Удельный вес численности населения в возрасте 5 - 18 лет, охваченного образованием, в общей численности населения в возрасте 5 -  18 лет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99,2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99,4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r>
                        <a:rPr lang="ru-RU" sz="1000" dirty="0" smtClean="0">
                          <a:effectLst/>
                        </a:rPr>
                        <a:t>0,2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7356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Удельный вес численности обучающихся государственных (муниципальных)  ОБОО, которым предоставлена возможность обучаться в соответствии с основными современными требованиями, в общей численности обучающихся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95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+5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Результат улучшился по сравнению с планируемым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7356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Охват детей в возрасте 5-18 лет дополнительными образовательными программами (удельный вес численности детей, получающих услуги дополнительного образования, в общей численности детей в возрасте 5-18 лет)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84,4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r>
                        <a:rPr lang="ru-RU" sz="1000" dirty="0" smtClean="0">
                          <a:effectLst/>
                        </a:rPr>
                        <a:t>6,6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Результат улучшился по сравнению с планируемым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</a:tr>
              <a:tr h="373773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Удельный вес молодежи, охваченной организованными формами досуга и занятости, от численности населения в возрасте 14-30 лет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</a:tr>
              <a:tr h="373773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Удельный вес молодежи, участвующей в различных формах самоорганизации, от численности населения в возрасте 14-30 лет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</a:tr>
              <a:tr h="373773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Уровень снижения подростковой и молодежной  преступности, от общего уровня преступности в районе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</a:tr>
              <a:tr h="250254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Охват организованными формами отдыха и оздоровления детей школьного возраста 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</a:tr>
              <a:tr h="3250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Удельный вес числа ОО, в которых созданы органы коллегиального управления с участием общественности (родители, работодатели), в общем числе ОО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5606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Удельный вес числа ОО, обеспечивающих предоставление нормативно закрепленного перечня сведений о своей деятельности на официальных сайтах, в общем числе ОО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89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29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851825"/>
              </p:ext>
            </p:extLst>
          </p:nvPr>
        </p:nvGraphicFramePr>
        <p:xfrm>
          <a:off x="251520" y="404664"/>
          <a:ext cx="8568953" cy="3968492"/>
        </p:xfrm>
        <a:graphic>
          <a:graphicData uri="http://schemas.openxmlformats.org/drawingml/2006/table">
            <a:tbl>
              <a:tblPr firstRow="1">
                <a:tableStyleId>{16D9F66E-5EB9-4882-86FB-DCBF35E3C3E4}</a:tableStyleId>
              </a:tblPr>
              <a:tblGrid>
                <a:gridCol w="4799510"/>
                <a:gridCol w="734213"/>
                <a:gridCol w="892048"/>
                <a:gridCol w="893307"/>
                <a:gridCol w="1249875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Индикаторы </a:t>
                      </a:r>
                      <a:r>
                        <a:rPr lang="ru-RU" sz="1000" dirty="0" smtClean="0">
                          <a:effectLst/>
                        </a:rPr>
                        <a:t>программы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Ед. изм.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План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Факт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Отклонение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6400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Удельный вес численности руководителей муниципальных ДОО, ОБОО и организаций дополнительного образования, прошедших в течение последних трех лет повышение квалификации или профессиональную переподготовку, в общей численности руководителей ДОО, ОБОО и организаций дополнительного образования детей увеличится до 100 %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97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+1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Результат улучшился по сравнению с планируемым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460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кадрового потенциала педагогов, владеющих новыми информационными технологиями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+8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базовых общеобразовательных организаций, в которых создана универсальная барьерная среда для инклюзивного образования детей-инвалидов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256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Удельный вес числа электронных инструктивно- методических ресурсов, разработанных в рамках Программы, к которым предоставлен доступ в сети Интернет, в общем числе электронных инструктивно- методических ресурсов, разработанных в рамках Программы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Доля граждан, принявших участие в районных мероприятиях патриотической и духовно-нравственной  направленности от общего количества жителей района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25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+5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Доля обучающихся, принявших участие в районных мероприятиях патриотической и духовно-нравственной  направленности от общего количества обучающихся  района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75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85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Количество граждан, регулярно участвующих в работе патриотических объединений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+2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Доля допризывной молодёжи, повысившей качественный уровень своей подготовки к службе в рядах Вооружённых сил РФ через участие в областных соревнованиях военно-патриотической направленности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</a:tbl>
          </a:graphicData>
        </a:graphic>
      </p:graphicFrame>
      <p:pic>
        <p:nvPicPr>
          <p:cNvPr id="4098" name="Picture 2" descr="https://im0-tub-ru.yandex.net/i?id=b86205d9f1c6d970424a8f7661b8e94e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53136"/>
            <a:ext cx="214900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42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3568" y="225658"/>
            <a:ext cx="7848872" cy="540931"/>
          </a:xfrm>
          <a:prstGeom prst="roundRect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908720"/>
            <a:ext cx="798545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на 2018-2020 гг.»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«Меры социальной поддержки населения Большемурашкинского муниципального района на 2017-2019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социальной и инженерной инфраструктуры Большемурашкинского муниципального  района  Нижегородской области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2018-2020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«Повышение эффективности муниципального управления Большемурашкинского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 района  Нижегородской области на 2018-2020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«Развитие агропромышленного комплекса Большемурашкинского муниципального района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пассажирского автотранспорта на территории Большемурашкинского муниципального района на 2017-2020 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экологической обстановки на территории Большемурашкинского муниципального района Нижегородской области на 2019-2020 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Большемурашкинского муниципального района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бюджетам поселений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финансовом управлении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муниципальные информационные ресурсы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0993" y="908720"/>
            <a:ext cx="51148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74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43608" y="1042864"/>
            <a:ext cx="8352928" cy="738664"/>
          </a:xfrm>
          <a:prstGeom prst="roundRect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30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9612" y="1042864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и возможностей для повышения роли культуры в воспитании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просвещении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Большемурашкинского района в ее лучших традициях и достижениях;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сохранение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культурного наследия района и единого культурно-информационного пространства.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751563"/>
              </p:ext>
            </p:extLst>
          </p:nvPr>
        </p:nvGraphicFramePr>
        <p:xfrm>
          <a:off x="179512" y="5445224"/>
          <a:ext cx="8717024" cy="105289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659002"/>
                <a:gridCol w="609784"/>
                <a:gridCol w="686008"/>
                <a:gridCol w="762230"/>
              </a:tblGrid>
              <a:tr h="158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(индикатора)  цели Программы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1575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Увеличение количества библиографических записей в сводном электронном каталоге МЦБ (по сравнению с предыдущим годом)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20,0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63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pc="-25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Увеличение      доли      публичных </a:t>
                      </a: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библиотек, подключенных к сети </a:t>
                      </a:r>
                      <a:r>
                        <a:rPr lang="ru-RU" sz="800" spc="-2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"Интернет",  в  общем  </a:t>
                      </a:r>
                      <a:r>
                        <a:rPr lang="ru-RU" sz="800" spc="-2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количестве</a:t>
                      </a:r>
                      <a:r>
                        <a:rPr lang="ru-RU" sz="1100" spc="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spc="-2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библиотек </a:t>
                      </a:r>
                      <a:r>
                        <a:rPr lang="ru-RU" sz="800" spc="-2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90,0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pc="-15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Увеличение </a:t>
                      </a:r>
                      <a:r>
                        <a:rPr lang="ru-RU" sz="800" spc="-15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доли представленных (во  </a:t>
                      </a:r>
                      <a:r>
                        <a:rPr lang="ru-RU" sz="800" spc="-15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всех  формах</a:t>
                      </a:r>
                      <a:r>
                        <a:rPr lang="ru-RU" sz="800" spc="-15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   </a:t>
                      </a:r>
                      <a:r>
                        <a:rPr lang="ru-RU" sz="800" spc="-15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зрителю</a:t>
                      </a:r>
                      <a:r>
                        <a:rPr lang="ru-RU" sz="1100" spc="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spc="-3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музейных    </a:t>
                      </a:r>
                      <a:r>
                        <a:rPr lang="ru-RU" sz="800" spc="-3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предметов    в    </a:t>
                      </a:r>
                      <a:r>
                        <a:rPr lang="ru-RU" sz="800" spc="-3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общем</a:t>
                      </a:r>
                      <a:r>
                        <a:rPr lang="ru-RU" sz="1100" spc="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spc="-3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количестве   </a:t>
                      </a:r>
                      <a:r>
                        <a:rPr lang="ru-RU" sz="800" spc="-3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музейных   </a:t>
                      </a:r>
                      <a:r>
                        <a:rPr lang="ru-RU" sz="800" spc="-3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предметов</a:t>
                      </a:r>
                      <a:r>
                        <a:rPr lang="ru-RU" sz="1100" spc="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spc="-25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основного </a:t>
                      </a:r>
                      <a:r>
                        <a:rPr lang="ru-RU" sz="800" spc="-25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фонда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11,6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15,0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Динамика </a:t>
                      </a: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числа культурно-досуговых мероприятий  для детей до 14 лет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pc="-35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Единиц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799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Динамика </a:t>
                      </a: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числа культурно-массовых мероприятий для молодежи от 15 до 24 лет     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Единиц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910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910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15616" y="2048669"/>
            <a:ext cx="2156184" cy="1152128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 «Наследие»</a:t>
            </a: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42 974,1        42 974,1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    тыс. руб.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203848" y="2060848"/>
            <a:ext cx="2448272" cy="1152128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 «</a:t>
            </a:r>
            <a:r>
              <a:rPr lang="ru-RU" sz="1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Хозяйственное обслуживание сферы культуры</a:t>
            </a:r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1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7039,1         7036,1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   тыс.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868144" y="2048669"/>
            <a:ext cx="2992388" cy="1152128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3. </a:t>
            </a:r>
            <a:r>
              <a:rPr lang="ru-RU" sz="1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«Сохранение и развитие материально-технической базы муниципального учреждения культуры</a:t>
            </a:r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11 123,2      9 317,6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    тыс.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9" y="3309819"/>
            <a:ext cx="3512411" cy="188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205" y="3412902"/>
            <a:ext cx="3349327" cy="188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170" y="3410734"/>
            <a:ext cx="2085974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3608" y="329901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 в Большемурашкинском муниципальном районе на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2019-2021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7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31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591202"/>
              </p:ext>
            </p:extLst>
          </p:nvPr>
        </p:nvGraphicFramePr>
        <p:xfrm>
          <a:off x="611560" y="476672"/>
          <a:ext cx="7992888" cy="482453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{FABFCF23-3B69-468F-B69F-88F6DE6A72F2}</a:tableStyleId>
              </a:tblPr>
              <a:tblGrid>
                <a:gridCol w="3154746"/>
                <a:gridCol w="1254333"/>
                <a:gridCol w="1254333"/>
                <a:gridCol w="1254333"/>
                <a:gridCol w="1075143"/>
              </a:tblGrid>
              <a:tr h="35472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показателя(индикатора достижения цели)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Ед.изм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план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факт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отклонение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532081"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</a:t>
                      </a:r>
                      <a:r>
                        <a:rPr lang="ru-RU" sz="1100" dirty="0">
                          <a:effectLst/>
                        </a:rPr>
                        <a:t>. Увеличение количества библиографических записей в сводном электронном каталоге МЦБ (по сравнению с предыдущим годом)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Проценты к предыдущему году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20,0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20,0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5891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</a:t>
                      </a:r>
                      <a:r>
                        <a:rPr lang="ru-RU" sz="1100" dirty="0">
                          <a:effectLst/>
                        </a:rPr>
                        <a:t>. Увеличение числа посещений МЦБ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spc="-30" dirty="0">
                          <a:effectLst/>
                        </a:rPr>
                        <a:t>Единицы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spc="-30" dirty="0">
                          <a:effectLst/>
                        </a:rPr>
                        <a:t>(тыс.)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79,8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79,8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5320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3.Увеличение численности </a:t>
                      </a:r>
                      <a:r>
                        <a:rPr lang="ru-RU" sz="1100" dirty="0">
                          <a:effectLst/>
                        </a:rPr>
                        <a:t>участников культурно-досуговых мероприятий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spc="-30">
                          <a:effectLst/>
                        </a:rPr>
                        <a:t>Проценты к предыдущему году/единиц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0,3%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53 285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0,3%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53 285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5320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4</a:t>
                      </a:r>
                      <a:r>
                        <a:rPr lang="ru-RU" sz="1100" dirty="0">
                          <a:effectLst/>
                        </a:rPr>
                        <a:t>. Увеличение доли детей, привлекаемых к участию в творческих мероприятиях в общем числе детей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spc="-30">
                          <a:effectLst/>
                        </a:rPr>
                        <a:t>Проценты к предыдущему году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8,1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8,1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3547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</a:t>
                      </a:r>
                      <a:r>
                        <a:rPr lang="ru-RU" sz="1100" dirty="0">
                          <a:effectLst/>
                        </a:rPr>
                        <a:t>. Динамика числа участников клубных формирований        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35">
                          <a:effectLst/>
                        </a:rPr>
                        <a:t>Единиц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705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710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7900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6.Увеличение </a:t>
                      </a:r>
                      <a:r>
                        <a:rPr lang="ru-RU" sz="1100" dirty="0">
                          <a:effectLst/>
                        </a:rPr>
                        <a:t>доли представленных(во всех формах) зрителю музейных предметов в общем количестве музейных предметов основного фонда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spc="-30">
                          <a:effectLst/>
                        </a:rPr>
                        <a:t>Проценты к </a:t>
                      </a:r>
                      <a:r>
                        <a:rPr lang="ru-RU" sz="1100" spc="-40">
                          <a:effectLst/>
                        </a:rPr>
                        <a:t>общему объему основного музейного фонда/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spc="-40">
                          <a:effectLst/>
                        </a:rPr>
                        <a:t>единиц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47%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5245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47%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5245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201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</a:t>
                      </a:r>
                      <a:r>
                        <a:rPr lang="ru-RU" sz="1100" dirty="0">
                          <a:effectLst/>
                        </a:rPr>
                        <a:t>. Увеличение числа посещений музея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spc="-30">
                          <a:effectLst/>
                        </a:rPr>
                        <a:t>Кол-во ч-к(тыс.ед)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3,75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3,75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3801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</a:t>
                      </a:r>
                      <a:r>
                        <a:rPr lang="ru-RU" sz="1100" dirty="0">
                          <a:effectLst/>
                        </a:rPr>
                        <a:t>. Динамика снижения количества замечаний, вынесенных  работникам </a:t>
                      </a:r>
                      <a:r>
                        <a:rPr lang="ru-RU" sz="1100" dirty="0" smtClean="0">
                          <a:effectLst/>
                        </a:rPr>
                        <a:t>учреждений</a:t>
                      </a:r>
                      <a:endParaRPr lang="ru-RU" sz="1100" dirty="0">
                        <a:effectLst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Единиц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5582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9.Доля </a:t>
                      </a:r>
                      <a:r>
                        <a:rPr lang="ru-RU" sz="1100" dirty="0">
                          <a:effectLst/>
                        </a:rPr>
                        <a:t>отремонтированных зданий и укрепленных материально –технически учреждений культуры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0" dirty="0">
                          <a:effectLst/>
                        </a:rPr>
                        <a:t>10%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0" dirty="0">
                          <a:effectLst/>
                        </a:rPr>
                        <a:t>27%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в 1,7 раза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233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557210" y="1052736"/>
            <a:ext cx="8335270" cy="584775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1971" y="1064359"/>
            <a:ext cx="83352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физической подготовленности и здоровья населения района, привлечения населения к занятиям физической культурой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9064"/>
            <a:ext cx="356144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23928" y="2316199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Исполнена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3 542,8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3 542,8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100,0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%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921019"/>
              </p:ext>
            </p:extLst>
          </p:nvPr>
        </p:nvGraphicFramePr>
        <p:xfrm>
          <a:off x="107504" y="4533317"/>
          <a:ext cx="4454154" cy="202419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53955"/>
                <a:gridCol w="576064"/>
                <a:gridCol w="648072"/>
                <a:gridCol w="576063"/>
              </a:tblGrid>
              <a:tr h="104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(индикатора)  цели Программы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3573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граждан, систематически занимающихся физической культурой и спортом в общей численности населения  района                                                                                                                                                                          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32,7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51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обучающихся, систематически занимающихся физической культурой и спортом, в общей численности обучающихся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79,8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79,5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51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граждан, занимающихся в  спортивных секциях, в общей численности детей 6-18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39,0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67,5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51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Обеспечение выполнения муниципального задания учреждением, учредителем которого  является  администрация Большемурашкинского муниципального района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619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5536" y="18864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 спорта Большемурашкинского муниципального района на 2017-2019 годы»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7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CBDD950-0F26-4D87-835F-FB447122204A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30081" y="1052736"/>
            <a:ext cx="8490391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эффективности муниципального управления на основе использования органами местного самоуправления возможностей информационных систем и телекоммуникационных технологий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100557"/>
              </p:ext>
            </p:extLst>
          </p:nvPr>
        </p:nvGraphicFramePr>
        <p:xfrm>
          <a:off x="179388" y="3213100"/>
          <a:ext cx="5256212" cy="327736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63130"/>
                <a:gridCol w="588137"/>
                <a:gridCol w="588137"/>
                <a:gridCol w="558404"/>
                <a:gridCol w="558404"/>
              </a:tblGrid>
              <a:tr h="578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</a:tr>
              <a:tr h="13491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Доля муниципальных (государственных) услуг,  переведенных в электронный вид (с возможностью направления заявления в электронном виде)  от общего количества услуг, предоставляемых администрацией Большемурашкинского муниципального района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</a:tr>
              <a:tr h="5782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2.Количество муниципальных (государственных) услуг, предоставляемых на межведомственном и межуровневом    уровне 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</a:tr>
              <a:tr h="3854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3.Количество АРМ подключенных к локальной компьютерной сети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</a:tr>
              <a:tr h="3854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4.Количество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муниципальных услуг, предоставляемых МКУ «МФЦ»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6" name="Стрелка вниз 5"/>
          <p:cNvSpPr/>
          <p:nvPr/>
        </p:nvSpPr>
        <p:spPr>
          <a:xfrm>
            <a:off x="611560" y="2100486"/>
            <a:ext cx="3024336" cy="936104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29000"/>
            <a:ext cx="3336417" cy="2669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4506" y="188640"/>
            <a:ext cx="8375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«Информатизация Большемурашкинского муниципального района Нижегородской области на 2018-2020 годы»</a:t>
            </a: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2131" y="2100486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Исполнена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6 780,6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6 706,6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98,9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0355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6BDBFCA-87BF-41FC-9853-76A432A61E42}" type="slidenum">
              <a:rPr lang="ru-RU" altLang="ru-RU" smtClean="0"/>
              <a:pPr eaLnBrk="1" hangingPunct="1"/>
              <a:t>34</a:t>
            </a:fld>
            <a:endParaRPr lang="ru-RU" altLang="ru-RU" smtClean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39516" y="1775936"/>
            <a:ext cx="8490391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муниципальным имуществом муниципального района на основе современных принципов и методов управления, качественное развитие процесса регистрации муниципальной собственности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00" y="3212976"/>
            <a:ext cx="31750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328917"/>
              </p:ext>
            </p:extLst>
          </p:nvPr>
        </p:nvGraphicFramePr>
        <p:xfrm>
          <a:off x="3123243" y="3212976"/>
          <a:ext cx="5729931" cy="3024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1580"/>
                <a:gridCol w="792088"/>
                <a:gridCol w="720080"/>
                <a:gridCol w="720080"/>
                <a:gridCol w="936103"/>
              </a:tblGrid>
              <a:tr h="42669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индикаторы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</a:tr>
              <a:tr h="761962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Объекты недвижимости, в отношении которых проведена процедура государственного кадастрового учёта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971472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Объекты недвижимости, в отношении которых проведена процедура государственной регистрации муниципальной собственности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88018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схем расположения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88018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технических планов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88018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межевых планов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49220" name="TextBox 10"/>
          <p:cNvSpPr txBox="1">
            <a:spLocks noChangeArrowheads="1"/>
          </p:cNvSpPr>
          <p:nvPr/>
        </p:nvSpPr>
        <p:spPr bwMode="auto">
          <a:xfrm>
            <a:off x="2948880" y="2564904"/>
            <a:ext cx="594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и показатели непосредственных результатов муниципальной программы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3480" y="7456"/>
            <a:ext cx="858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муниципальной собственностью Большемурашкинского муниципального района </a:t>
            </a:r>
          </a:p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Нижегородской области на 2018-2020 гг.»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1311" y="940078"/>
            <a:ext cx="85611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                              Исполнена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2 476,3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            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2 474,5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99,9 %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2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6CEE744-B38A-4EB6-A918-086A5ADD8CF7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ru-RU" altLang="ru-RU" sz="140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670" y="1922289"/>
            <a:ext cx="3816994" cy="1185863"/>
          </a:xfrm>
          <a:prstGeom prst="roundRect">
            <a:avLst/>
          </a:prstGeom>
          <a:solidFill>
            <a:srgbClr val="CC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1.</a:t>
            </a:r>
            <a:r>
              <a:rPr lang="ru-RU" sz="11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«Организация и совершенствование бюджетного процесса Большемурашкинского муниципального района Нижегородской области»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Запланирована на </a:t>
            </a:r>
            <a:r>
              <a:rPr lang="ru-RU" sz="1100" b="1" dirty="0" smtClean="0">
                <a:solidFill>
                  <a:schemeClr val="tx1"/>
                </a:solidFill>
              </a:rPr>
              <a:t>2019 </a:t>
            </a:r>
            <a:r>
              <a:rPr lang="ru-RU" sz="1100" b="1" dirty="0" smtClean="0">
                <a:solidFill>
                  <a:schemeClr val="tx1"/>
                </a:solidFill>
              </a:rPr>
              <a:t>год     Исполнена за </a:t>
            </a:r>
            <a:r>
              <a:rPr lang="ru-RU" sz="1100" b="1" dirty="0" smtClean="0">
                <a:solidFill>
                  <a:schemeClr val="tx1"/>
                </a:solidFill>
              </a:rPr>
              <a:t>2019 </a:t>
            </a:r>
            <a:r>
              <a:rPr lang="ru-RU" sz="1100" b="1" dirty="0" smtClean="0">
                <a:solidFill>
                  <a:schemeClr val="tx1"/>
                </a:solidFill>
              </a:rPr>
              <a:t>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50,0 </a:t>
            </a:r>
            <a:r>
              <a:rPr lang="ru-RU" sz="1100" b="1" dirty="0" smtClean="0">
                <a:solidFill>
                  <a:schemeClr val="tx1"/>
                </a:solidFill>
              </a:rPr>
              <a:t>тыс. руб.                      </a:t>
            </a:r>
            <a:r>
              <a:rPr lang="ru-RU" sz="1100" b="1" dirty="0" smtClean="0">
                <a:solidFill>
                  <a:schemeClr val="tx1"/>
                </a:solidFill>
              </a:rPr>
              <a:t>0,0 </a:t>
            </a:r>
            <a:r>
              <a:rPr lang="ru-RU" sz="1100" b="1" dirty="0" smtClean="0">
                <a:solidFill>
                  <a:schemeClr val="tx1"/>
                </a:solidFill>
              </a:rPr>
              <a:t>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52950" y="1922288"/>
            <a:ext cx="4392613" cy="1185863"/>
          </a:xfrm>
          <a:prstGeom prst="roundRect">
            <a:avLst/>
          </a:prstGeom>
          <a:solidFill>
            <a:srgbClr val="CC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2.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«Создание условий для эффективного выполнения собственных и передаваемых полномочий органами местного самоуправления поселений Большемурашкинского муниципального района Нижегородской области» 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Запланирована на </a:t>
            </a:r>
            <a:r>
              <a:rPr lang="ru-RU" sz="1100" b="1" dirty="0" smtClean="0">
                <a:solidFill>
                  <a:schemeClr val="tx1"/>
                </a:solidFill>
              </a:rPr>
              <a:t>2019 </a:t>
            </a:r>
            <a:r>
              <a:rPr lang="ru-RU" sz="1100" b="1" dirty="0">
                <a:solidFill>
                  <a:schemeClr val="tx1"/>
                </a:solidFill>
              </a:rPr>
              <a:t>год   </a:t>
            </a:r>
            <a:r>
              <a:rPr lang="ru-RU" sz="1100" b="1" dirty="0" smtClean="0">
                <a:solidFill>
                  <a:schemeClr val="tx1"/>
                </a:solidFill>
              </a:rPr>
              <a:t>        </a:t>
            </a:r>
            <a:r>
              <a:rPr lang="ru-RU" sz="1100" b="1" dirty="0">
                <a:solidFill>
                  <a:schemeClr val="tx1"/>
                </a:solidFill>
              </a:rPr>
              <a:t>Исполнена за </a:t>
            </a:r>
            <a:r>
              <a:rPr lang="ru-RU" sz="1100" b="1" dirty="0" smtClean="0">
                <a:solidFill>
                  <a:schemeClr val="tx1"/>
                </a:solidFill>
              </a:rPr>
              <a:t>2019 </a:t>
            </a:r>
            <a:r>
              <a:rPr lang="ru-RU" sz="1100" b="1" dirty="0" smtClean="0">
                <a:solidFill>
                  <a:schemeClr val="tx1"/>
                </a:solidFill>
              </a:rPr>
              <a:t>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26 630,2 </a:t>
            </a:r>
            <a:r>
              <a:rPr lang="ru-RU" sz="1100" b="1" dirty="0" smtClean="0">
                <a:solidFill>
                  <a:schemeClr val="tx1"/>
                </a:solidFill>
              </a:rPr>
              <a:t>тыс. руб.                               </a:t>
            </a:r>
            <a:r>
              <a:rPr lang="ru-RU" sz="1100" b="1" dirty="0" smtClean="0">
                <a:solidFill>
                  <a:schemeClr val="tx1"/>
                </a:solidFill>
              </a:rPr>
              <a:t>25 535,7 </a:t>
            </a:r>
            <a:r>
              <a:rPr lang="ru-RU" sz="1100" b="1" dirty="0" smtClean="0">
                <a:solidFill>
                  <a:schemeClr val="tx1"/>
                </a:solidFill>
              </a:rPr>
              <a:t>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669" y="3284538"/>
            <a:ext cx="3888431" cy="1223962"/>
          </a:xfrm>
          <a:prstGeom prst="roundRect">
            <a:avLst/>
          </a:prstGeom>
          <a:solidFill>
            <a:srgbClr val="CC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3. 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«Повышение эффективности бюджетных расходов Большемурашкинского муниципального района Нижегородской области»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Запланирована на </a:t>
            </a:r>
            <a:r>
              <a:rPr lang="ru-RU" sz="1100" b="1" dirty="0" smtClean="0">
                <a:solidFill>
                  <a:schemeClr val="tx1"/>
                </a:solidFill>
              </a:rPr>
              <a:t>2019 </a:t>
            </a:r>
            <a:r>
              <a:rPr lang="ru-RU" sz="1100" b="1" dirty="0">
                <a:solidFill>
                  <a:schemeClr val="tx1"/>
                </a:solidFill>
              </a:rPr>
              <a:t>год     Исполнена за </a:t>
            </a:r>
            <a:r>
              <a:rPr lang="ru-RU" sz="1100" b="1" dirty="0" smtClean="0">
                <a:solidFill>
                  <a:schemeClr val="tx1"/>
                </a:solidFill>
              </a:rPr>
              <a:t>2019 </a:t>
            </a:r>
            <a:r>
              <a:rPr lang="ru-RU" sz="1100" b="1" dirty="0" smtClean="0">
                <a:solidFill>
                  <a:schemeClr val="tx1"/>
                </a:solidFill>
              </a:rPr>
              <a:t>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872,0 </a:t>
            </a:r>
            <a:r>
              <a:rPr lang="ru-RU" sz="1100" b="1" dirty="0" smtClean="0">
                <a:solidFill>
                  <a:schemeClr val="tx1"/>
                </a:solidFill>
              </a:rPr>
              <a:t>тыс. руб.                        </a:t>
            </a:r>
            <a:r>
              <a:rPr lang="ru-RU" sz="1100" b="1" dirty="0" smtClean="0">
                <a:solidFill>
                  <a:schemeClr val="tx1"/>
                </a:solidFill>
              </a:rPr>
              <a:t>872,0 </a:t>
            </a:r>
            <a:r>
              <a:rPr lang="ru-RU" sz="1100" b="1" dirty="0">
                <a:solidFill>
                  <a:schemeClr val="tx1"/>
                </a:solidFill>
              </a:rPr>
              <a:t>тыс. руб.      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2000" y="3302000"/>
            <a:ext cx="4392613" cy="1206500"/>
          </a:xfrm>
          <a:prstGeom prst="roundRect">
            <a:avLst/>
          </a:prstGeom>
          <a:solidFill>
            <a:srgbClr val="CC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4.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«Обеспечение реализации муниципальной программы Большемурашкинского муниципального района Нижегородской области»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Запланирована на </a:t>
            </a:r>
            <a:r>
              <a:rPr lang="ru-RU" sz="1100" b="1" dirty="0" smtClean="0">
                <a:solidFill>
                  <a:schemeClr val="tx1"/>
                </a:solidFill>
              </a:rPr>
              <a:t>2019 </a:t>
            </a:r>
            <a:r>
              <a:rPr lang="ru-RU" sz="1100" b="1" dirty="0">
                <a:solidFill>
                  <a:schemeClr val="tx1"/>
                </a:solidFill>
              </a:rPr>
              <a:t>год  </a:t>
            </a:r>
            <a:r>
              <a:rPr lang="ru-RU" sz="1100" b="1" dirty="0" smtClean="0">
                <a:solidFill>
                  <a:schemeClr val="tx1"/>
                </a:solidFill>
              </a:rPr>
              <a:t>            </a:t>
            </a:r>
            <a:r>
              <a:rPr lang="ru-RU" sz="1100" b="1" dirty="0">
                <a:solidFill>
                  <a:schemeClr val="tx1"/>
                </a:solidFill>
              </a:rPr>
              <a:t>Исполнена за </a:t>
            </a:r>
            <a:r>
              <a:rPr lang="ru-RU" sz="1100" b="1" dirty="0" smtClean="0">
                <a:solidFill>
                  <a:schemeClr val="tx1"/>
                </a:solidFill>
              </a:rPr>
              <a:t>2019 </a:t>
            </a:r>
            <a:r>
              <a:rPr lang="ru-RU" sz="1100" b="1" dirty="0" smtClean="0">
                <a:solidFill>
                  <a:schemeClr val="tx1"/>
                </a:solidFill>
              </a:rPr>
              <a:t>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         </a:t>
            </a:r>
            <a:r>
              <a:rPr lang="ru-RU" sz="1100" b="1" dirty="0" smtClean="0">
                <a:solidFill>
                  <a:schemeClr val="tx1"/>
                </a:solidFill>
              </a:rPr>
              <a:t>15 670,7 </a:t>
            </a:r>
            <a:r>
              <a:rPr lang="ru-RU" sz="1100" b="1" dirty="0" smtClean="0">
                <a:solidFill>
                  <a:schemeClr val="tx1"/>
                </a:solidFill>
              </a:rPr>
              <a:t>тыс. руб.                             </a:t>
            </a:r>
            <a:r>
              <a:rPr lang="ru-RU" sz="1100" b="1" dirty="0" smtClean="0">
                <a:solidFill>
                  <a:schemeClr val="tx1"/>
                </a:solidFill>
              </a:rPr>
              <a:t>15 663,2 </a:t>
            </a:r>
            <a:r>
              <a:rPr lang="ru-RU" sz="1100" b="1" dirty="0" smtClean="0">
                <a:solidFill>
                  <a:schemeClr val="tx1"/>
                </a:solidFill>
              </a:rPr>
              <a:t>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226888"/>
              </p:ext>
            </p:extLst>
          </p:nvPr>
        </p:nvGraphicFramePr>
        <p:xfrm>
          <a:off x="467668" y="5013325"/>
          <a:ext cx="8517582" cy="16478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151327"/>
                <a:gridCol w="703287"/>
                <a:gridCol w="859573"/>
                <a:gridCol w="803395"/>
              </a:tblGrid>
              <a:tr h="263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(индикатора) 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  <a:tr h="3856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 консолидированного  бюджета Большемурашкинского муниципального района  на  душу населения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33,5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56,2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  <a:tr h="5785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расходов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консолидированного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Большемурашкинского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формируемых  в рамках муниципальных  программ, в общем объеме  расходов консолидированного бюджета (без    учета субвенций из областного бюджета)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  <a:tr h="4196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 вес муниципального долга по отношению к доходам  районного бюджета  без  учета безвозмездных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поступлений 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областного бюджета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&lt;5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5,9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67669" y="971997"/>
            <a:ext cx="8496944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и устойчивости бюджета Большемурашкинского муниципального района Нижегородской области, повышение эффективности и качества управления муниципальными финансами Большемурашкинского муниципального района Нижегородской области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60" name="Прямоугольник 1"/>
          <p:cNvSpPr>
            <a:spLocks noChangeArrowheads="1"/>
          </p:cNvSpPr>
          <p:nvPr/>
        </p:nvSpPr>
        <p:spPr bwMode="auto">
          <a:xfrm>
            <a:off x="2555776" y="4508500"/>
            <a:ext cx="504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7824" y="188640"/>
            <a:ext cx="8514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Большемурашкинского муниципального района Нижегородской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386798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60648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на 2018-2020 гг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68734" y="1556792"/>
            <a:ext cx="8279729" cy="8826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Минимизация  социального и экономического ущерба, наносимого населению, экономике и природной среде от пожаров, чрезвычайных ситуаций, повышение безопасности населения от опасностей, возникающих при ведении военных конфликтов или вследствие этих конфликтов, а также при возникновении чрезвычайных ситуаций природного и техногенного характера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izmailds-kizil.educhel.ru/uploads/35700/35622/section/842810/pozhar.png?154400226356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9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08920"/>
            <a:ext cx="2736304" cy="321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69553" y="2780928"/>
            <a:ext cx="2232248" cy="194421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 «Обеспечение пожарной безопасности на территории  Большемурашкинского муниципального района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Факт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62,8 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62,8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      тыс. руб.</a:t>
            </a: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16216" y="2780928"/>
            <a:ext cx="2232248" cy="194421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«Защита населения от чрезвычайных ситуаций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Факт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6 909,7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6 908,2 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      тыс. руб.</a:t>
            </a: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2701801" y="6237312"/>
            <a:ext cx="3960812" cy="432793"/>
          </a:xfrm>
          <a:prstGeom prst="downArrow">
            <a:avLst/>
          </a:prstGeom>
          <a:gradFill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57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37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977473"/>
              </p:ext>
            </p:extLst>
          </p:nvPr>
        </p:nvGraphicFramePr>
        <p:xfrm>
          <a:off x="683568" y="908720"/>
          <a:ext cx="8229601" cy="3311990"/>
        </p:xfrm>
        <a:graphic>
          <a:graphicData uri="http://schemas.openxmlformats.org/drawingml/2006/table">
            <a:tbl>
              <a:tblPr firstRow="1">
                <a:tableStyleId>{8A107856-5554-42FB-B03E-39F5DBC370BA}</a:tableStyleId>
              </a:tblPr>
              <a:tblGrid>
                <a:gridCol w="4632099"/>
                <a:gridCol w="682473"/>
                <a:gridCol w="856721"/>
                <a:gridCol w="857931"/>
                <a:gridCol w="1200377"/>
              </a:tblGrid>
              <a:tr h="668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индикатора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измерения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План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% исполнения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</a:tr>
              <a:tr h="2754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Обеспечение </a:t>
                      </a:r>
                      <a:r>
                        <a:rPr lang="ru-RU" sz="1200" dirty="0">
                          <a:effectLst/>
                        </a:rPr>
                        <a:t>пожарной безопасности на территории Большемурашкинского муниципального района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90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96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106,7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114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Соответствие требованиям эвакуационных лестниц не менее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111,1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114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Замер сопротивления изоляции силовой и осветительной электросети не менее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раз/3 года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290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Количество обученного персонала   ЕДДС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 менее 4 чел./3 года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114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Объем резерва на ЧС, не менее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Тыс.руб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114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Количество работоспособных точек системы оповещения населения, не менее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Ед.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9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Количество ЕДДС, интегрированных с Системой – 112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Ед.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64754" y="260648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pic>
        <p:nvPicPr>
          <p:cNvPr id="9218" name="Picture 2" descr="https://im0-tub-ru.yandex.net/i?id=77a95756da2df8d1c9052db38eae3f25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899" y="4437112"/>
            <a:ext cx="2872621" cy="210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1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7544" y="1196752"/>
            <a:ext cx="8424936" cy="584775"/>
          </a:xfrm>
          <a:prstGeom prst="roundRect">
            <a:avLst/>
          </a:prstGeom>
          <a:solidFill>
            <a:srgbClr val="99FFCC"/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38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69182" y="1213545"/>
            <a:ext cx="842493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доступных качественных услуг для различных слоев населения.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299" y="1937048"/>
            <a:ext cx="2023456" cy="1879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низ 9"/>
          <p:cNvSpPr/>
          <p:nvPr/>
        </p:nvSpPr>
        <p:spPr>
          <a:xfrm>
            <a:off x="3923928" y="6060328"/>
            <a:ext cx="3960440" cy="504056"/>
          </a:xfrm>
          <a:prstGeom prst="downArrow">
            <a:avLst/>
          </a:prstGeom>
          <a:solidFill>
            <a:srgbClr val="FFCCFF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5179" y="1917229"/>
            <a:ext cx="1768549" cy="118834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работников сельскохозяйственного производства до 30 лет»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0,0            0,0 </a:t>
            </a: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тыс. руб.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10952" y="1917229"/>
            <a:ext cx="1468960" cy="115597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 боевых действий»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19,5            19,5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3928" y="1917228"/>
            <a:ext cx="2880320" cy="129574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«Оказание поддержки лицам, оказавшимся в трудной жизненной ситуации, проживающим на территории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ольшемурашкинского муниципального района»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171,8         954,9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55251" y="4026673"/>
            <a:ext cx="3178113" cy="12745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детей-сирот и детей, оставшихся без попечения родителей, проживающих на территории Большемурашкинского муниципального района»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377,0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377,0</a:t>
            </a: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      тыс. руб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5536" y="3263808"/>
            <a:ext cx="2614822" cy="124531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лиц пожилого возраста, проживающих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Большемурашкинского муниципального района»</a:t>
            </a: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3 305,1         3 261,5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тыс. руб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91446" y="3306784"/>
            <a:ext cx="2345084" cy="120233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семьи и иные районные мероприятия в области социальной политики»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5 219,7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5 206,5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тыс. руб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2" y="4663923"/>
            <a:ext cx="3253233" cy="2053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5178" y="116632"/>
            <a:ext cx="8537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населения Большемурашкинского муниципального района Нижегородской области </a:t>
            </a: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2017-2019 годы»</a:t>
            </a:r>
          </a:p>
        </p:txBody>
      </p:sp>
    </p:spTree>
    <p:extLst>
      <p:ext uri="{BB962C8B-B14F-4D97-AF65-F5344CB8AC3E}">
        <p14:creationId xmlns:p14="http://schemas.microsoft.com/office/powerpoint/2010/main" val="1720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39</a:t>
            </a:fld>
            <a:endParaRPr lang="ru-RU"/>
          </a:p>
        </p:txBody>
      </p:sp>
      <p:sp>
        <p:nvSpPr>
          <p:cNvPr id="3" name="Стрелка вниз 2"/>
          <p:cNvSpPr/>
          <p:nvPr/>
        </p:nvSpPr>
        <p:spPr>
          <a:xfrm>
            <a:off x="2668163" y="188640"/>
            <a:ext cx="3960440" cy="504056"/>
          </a:xfrm>
          <a:prstGeom prst="downArrow">
            <a:avLst/>
          </a:prstGeom>
          <a:solidFill>
            <a:srgbClr val="FFCCFF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393173"/>
              </p:ext>
            </p:extLst>
          </p:nvPr>
        </p:nvGraphicFramePr>
        <p:xfrm>
          <a:off x="273896" y="836712"/>
          <a:ext cx="8748973" cy="41228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192688"/>
                <a:gridCol w="648072"/>
                <a:gridCol w="1008112"/>
                <a:gridCol w="900101"/>
              </a:tblGrid>
              <a:tr h="166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Наименование Показателя (индикатора)  цели Программы</a:t>
                      </a: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Ед. изм.</a:t>
                      </a: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план</a:t>
                      </a: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факт</a:t>
                      </a: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3112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молодых специалистов со стажем работы до 5 лет к общему числу специалистов в социальных отраслях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Численность молодых работников в предприятиях сельского хозяйства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менее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Проведение запланированных общественно-значимых районных мероприятий, содействующих повышению статуса воина интернационалиста и патриотическому воспитанию граждан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 направленных на социальную адаптацию лиц, находящихся в трудной жизненной ситуации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менее 5 ед.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ежегодно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мероприятий, направленных, на поддержку лиц пожилого возраста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менее 5 ед.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ежегодно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мероприятий, направленных на поддержку лиц пожилого возраста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 от запланированного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3 раза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Увеличение объема денежных средств, выделяемых в виде социальной поддержки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Ежегодное увеличение на 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2019-954,9</a:t>
                      </a:r>
                    </a:p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 </a:t>
                      </a: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-248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2017-15,0</a:t>
                      </a: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мероприятий, направленных на меры социальной поддержки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 запланированных мероприятий социального характера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мероприятий, направленных на социальную адаптацию граждан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менее 5 единиц ежегодно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Мероприятия по оздоровлению детей-сирот и детей, оставшихся без попечения родителей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Численность детей-сирот и детей, оставшихся без попечения родителей, переданных на воспитание в семьи граждан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Обеспечение жильем детей-сирот и детей, оставшихся без попечения родителей и лиц из их числа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71" y1="44351" x2="6286" y2="38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875728"/>
            <a:ext cx="2901746" cy="198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79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9872" y="404664"/>
            <a:ext cx="5616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2060"/>
                  </a:solidFill>
                </a:ln>
                <a:gradFill>
                  <a:gsLst>
                    <a:gs pos="0">
                      <a:srgbClr val="00B0F0"/>
                    </a:gs>
                    <a:gs pos="25000">
                      <a:srgbClr val="0000FF"/>
                    </a:gs>
                    <a:gs pos="50000">
                      <a:srgbClr val="00B0F0"/>
                    </a:gs>
                    <a:gs pos="75000">
                      <a:srgbClr val="0000FF"/>
                    </a:gs>
                    <a:gs pos="100000">
                      <a:srgbClr val="00B0F0"/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</a:t>
            </a:r>
          </a:p>
          <a:p>
            <a:pPr algn="ctr"/>
            <a:r>
              <a:rPr lang="ru-RU" sz="2000" b="1" dirty="0" smtClean="0">
                <a:ln>
                  <a:solidFill>
                    <a:srgbClr val="002060"/>
                  </a:solidFill>
                </a:ln>
                <a:gradFill>
                  <a:gsLst>
                    <a:gs pos="0">
                      <a:srgbClr val="00B0F0"/>
                    </a:gs>
                    <a:gs pos="25000">
                      <a:srgbClr val="0000FF"/>
                    </a:gs>
                    <a:gs pos="50000">
                      <a:srgbClr val="00B0F0"/>
                    </a:gs>
                    <a:gs pos="75000">
                      <a:srgbClr val="0000FF"/>
                    </a:gs>
                    <a:gs pos="100000">
                      <a:srgbClr val="00B0F0"/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Большемурашкинского муниципального района!</a:t>
            </a:r>
            <a:endParaRPr lang="ru-RU" sz="2000" b="1" dirty="0">
              <a:ln>
                <a:solidFill>
                  <a:srgbClr val="002060"/>
                </a:solidFill>
              </a:ln>
              <a:gradFill>
                <a:gsLst>
                  <a:gs pos="0">
                    <a:srgbClr val="00B0F0"/>
                  </a:gs>
                  <a:gs pos="25000">
                    <a:srgbClr val="0000FF"/>
                  </a:gs>
                  <a:gs pos="50000">
                    <a:srgbClr val="00B0F0"/>
                  </a:gs>
                  <a:gs pos="75000">
                    <a:srgbClr val="0000FF"/>
                  </a:gs>
                  <a:gs pos="100000">
                    <a:srgbClr val="00B0F0"/>
                  </a:gs>
                </a:gsLst>
                <a:lin ang="5400000" scaled="0"/>
              </a:gradFill>
            </a:endParaRPr>
          </a:p>
        </p:txBody>
      </p:sp>
      <p:sp>
        <p:nvSpPr>
          <p:cNvPr id="3" name="Текст 3"/>
          <p:cNvSpPr txBox="1">
            <a:spLocks/>
          </p:cNvSpPr>
          <p:nvPr/>
        </p:nvSpPr>
        <p:spPr>
          <a:xfrm>
            <a:off x="225625" y="2451330"/>
            <a:ext cx="8556179" cy="35693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Администрация Большемурашкинского муниципального района  представляет вашему вниманию презентацию «Бюджет для граждан», разработанную  на основании проекта решения Земского собрания Большемурашкинского муниципального района  «Об исполнении районного бюджета  за 2019 год», с целью ознакомления с основными параметрами исполнения районного бюджета за 2019 год, достигнутыми результатами использования бюджетных ассигнований, итогами реализации мероприятий муниципальных программ.</a:t>
            </a:r>
          </a:p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Мы постарались изложить информацию об исполнении районного бюджета в понятной и доступной для широкого круга пользователей форме.</a:t>
            </a:r>
          </a:p>
          <a:p>
            <a:pPr algn="just" defTabSz="265113">
              <a:spcBef>
                <a:spcPts val="0"/>
              </a:spcBef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С уважением, глава администрации района                                             Н.А. Беляков    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25" y="219082"/>
            <a:ext cx="319424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90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40</a:t>
            </a:fld>
            <a:endParaRPr lang="ru-RU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23528" y="1196752"/>
            <a:ext cx="8490391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материальной базы развития социальной инженерной инфраструктуры для обеспечения решения главной стратегической цели - повышение качества жизни населения  Большемурашкинского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673492"/>
              </p:ext>
            </p:extLst>
          </p:nvPr>
        </p:nvGraphicFramePr>
        <p:xfrm>
          <a:off x="3995936" y="3861048"/>
          <a:ext cx="4745975" cy="25488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24264"/>
                <a:gridCol w="465211"/>
                <a:gridCol w="577842"/>
                <a:gridCol w="578658"/>
              </a:tblGrid>
              <a:tr h="222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(целевого индикатора)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 газификации домов (квартир) сетевым газом в сельской местности (без учета посёлка)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ветхих сетей водоснабжения на территории Большемурашкин ского района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ветхого жилья на территории Большемурашкин ского района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3,526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3,526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Ввод объектов по отрасли  "Жилищное хозяйство"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том числе: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Объекты инженерной инфраструктуры к жилым домам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 газификации домов (квартир) сетевым газом в сельской местности (без учета посёлка)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923928" y="2316199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Исполнена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35 900,2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23 269,7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64,8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%</a:t>
            </a:r>
            <a:endParaRPr lang="ru-RU" sz="16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660" y="3861048"/>
            <a:ext cx="34563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в рамках Программы были направлены: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жилым  помещением  граждан, утративших жилые помещения в результате пожара , по договорам социального найма – 1 человек , 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ПСД на реконструкцию участка водопровода в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р.п.Большое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Мурашкино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 1 котла в центральной котельной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р.п.Большое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Мурашкино,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приобретение и установка котла в общественной бане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р.п.Большое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Мурашкино,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приобретение и установка  водонапорных башен в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с.Кишкино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с.Шахманово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71450" indent="-171450" algn="just">
              <a:buFontTx/>
              <a:buChar char="-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водопровода в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с.Кишкино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71450" indent="-171450" algn="just">
              <a:buFontTx/>
              <a:buChar char="-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рочие расходы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9595" y="188640"/>
            <a:ext cx="84183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социальной и инженерной инфраструктуры Большемурашкинского муниципального  района  Нижегородской области на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2018-2020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im0-tub-ru.yandex.net/i?id=4192a4cc36e4d38d62b05760d66322b4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2547249" cy="169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8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2B4473E-0F5F-46DA-A659-7235D3A21432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ru-RU" altLang="ru-RU" sz="1400" smtClean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12669" y="1484784"/>
            <a:ext cx="8490391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повышения эффективности муниципального управления, развития местного самоуправления и муниципальной службы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744788" y="2322513"/>
            <a:ext cx="3998912" cy="576262"/>
          </a:xfrm>
          <a:prstGeom prst="downArrow">
            <a:avLst>
              <a:gd name="adj1" fmla="val 50000"/>
              <a:gd name="adj2" fmla="val 51603"/>
            </a:avLst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Подпрограммы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66700" y="2781300"/>
            <a:ext cx="3081338" cy="18002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муниципального управления, развитие местного самоуправления и муниципальной службы Большемурашкинского муниципального района Нижегородской области на 2018-2020 годы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100,1                92,1 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867400" y="2781300"/>
            <a:ext cx="2997200" cy="18002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ресурсного обеспечения и юридическая поддержка органов местного самоуправления Большемурашкинского муниципального района Нижегородской области на 2018-2020 годы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099,3          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096,3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 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31775" y="4724400"/>
            <a:ext cx="3116263" cy="20034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4.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социальных гарантий лицам, замещающим муниципальные должности, должности муниципальной службы и служащим органов местного самоуправления Большемурашкинского муниципального района Нижегородской области на 2018-2020 годы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709,2          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709,2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 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867400" y="4724400"/>
            <a:ext cx="2997200" cy="20034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5.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муниципальной программы  «Повышение эффективности муниципального управления Большемурашкинского муниципального района Нижегородской области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2018-2020 годы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695,8         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503,7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 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3492500" y="5791200"/>
            <a:ext cx="2230438" cy="936625"/>
          </a:xfrm>
          <a:prstGeom prst="downArrow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4927" y="260648"/>
            <a:ext cx="8490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«Повышение  эффективности муниципального управления Большемурашкинского муниципального района Нижегородской области на 2018-2020 годы»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290" name="Picture 2" descr="https://im0-tub-ru.yandex.net/i?id=d7dcb7c77b01fb91e9c3aadfee59f893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587" y="3429000"/>
            <a:ext cx="2376264" cy="157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91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38ABA1-0088-4E40-93C8-0CCA1D0CC644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625056"/>
              </p:ext>
            </p:extLst>
          </p:nvPr>
        </p:nvGraphicFramePr>
        <p:xfrm>
          <a:off x="395536" y="980728"/>
          <a:ext cx="8424863" cy="5062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44616"/>
                <a:gridCol w="938186"/>
                <a:gridCol w="936096"/>
                <a:gridCol w="1005965"/>
              </a:tblGrid>
              <a:tr h="268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индикатора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</a:tr>
              <a:tr h="6537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1.Доля принятия необходимых муниципальных правовых актов по вопросам местного значения, развития муниципальной службы, реализации иных полномочий органов местного самоуправления в соответствии с требованиями законодательства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6537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2.Количество муниципальных служащих, прошедших повышение квалификации, переподготовку, стажировку, принявших участие в семинарах, тренингах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от запланированного)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чел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</a:tr>
              <a:tr h="4610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3.Муниципальные служащие, успешно прошедшие испытание при поступлении на работу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6537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4.Соответствие доли муниципальных служащих, имеющих право на предоставление социальных гарантий в соответствии с законодательством о муниципальной службе и получаемых социальные гарантии в со0тветствии с Программой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</a:tr>
              <a:tr h="4944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5.Количесво муниципальных служащих имеющих высшее профессиональное образование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4610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6.Количество муниципальных служащих, подлежащих аттестации и прошедших аттестацию в отчетном году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чел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</a:tr>
              <a:tr h="4610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7.Доля рассмотренных обращений граждан в общем количестве о коррупционных правонарушениях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4944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Доля действующих нормативных правовых актов органов местного самоуправления района и их проектов, прошедших антикоррупционную экспертизу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</a:tr>
              <a:tr h="4610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Оснащение рабочих мест муниципальных служащих компьютерной техникой и расходными материалами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3528" y="188640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71442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43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62548"/>
            <a:ext cx="2833588" cy="21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037" y="3662548"/>
            <a:ext cx="2976330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18" y="3913610"/>
            <a:ext cx="2523579" cy="201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низ 10"/>
          <p:cNvSpPr/>
          <p:nvPr/>
        </p:nvSpPr>
        <p:spPr>
          <a:xfrm>
            <a:off x="2843808" y="6165304"/>
            <a:ext cx="3960440" cy="504056"/>
          </a:xfrm>
          <a:prstGeom prst="downArrow">
            <a:avLst/>
          </a:prstGeom>
          <a:solidFill>
            <a:srgbClr val="99FFCC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57209" y="323165"/>
            <a:ext cx="8335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агропромышленного комплекса Большемурашкинского муниципального района Нижегородской области»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10072" y="1124744"/>
            <a:ext cx="8280920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производственно-финансовой деятельности сельскохозяйственных организаций и обеспечение создания условий для реализации муниципальной программы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4360" y="2132856"/>
            <a:ext cx="3787600" cy="1246187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Большемурашкинского муниципального района Нижегородской области» до 2020 г.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36 226,1            36 226,1   </a:t>
            </a: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тыс. 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62016" y="2060848"/>
            <a:ext cx="3828976" cy="1246187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реализации муниципальной программы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3 615,6            3615,6   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40774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70612" y="6437229"/>
            <a:ext cx="2133600" cy="365125"/>
          </a:xfrm>
        </p:spPr>
        <p:txBody>
          <a:bodyPr/>
          <a:lstStyle/>
          <a:p>
            <a:fld id="{5E2BC419-DF79-4E44-ADE6-BE4D87FA6F42}" type="slidenum">
              <a:rPr lang="ru-RU" smtClean="0"/>
              <a:t>44</a:t>
            </a:fld>
            <a:endParaRPr lang="ru-RU"/>
          </a:p>
        </p:txBody>
      </p:sp>
      <p:sp>
        <p:nvSpPr>
          <p:cNvPr id="3" name="Стрелка вниз 2"/>
          <p:cNvSpPr/>
          <p:nvPr/>
        </p:nvSpPr>
        <p:spPr>
          <a:xfrm>
            <a:off x="2629694" y="224644"/>
            <a:ext cx="3960440" cy="504056"/>
          </a:xfrm>
          <a:prstGeom prst="downArrow">
            <a:avLst/>
          </a:prstGeom>
          <a:solidFill>
            <a:srgbClr val="99FFCC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309575"/>
              </p:ext>
            </p:extLst>
          </p:nvPr>
        </p:nvGraphicFramePr>
        <p:xfrm>
          <a:off x="416082" y="836712"/>
          <a:ext cx="8387664" cy="386825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08046"/>
                <a:gridCol w="1327641"/>
                <a:gridCol w="875203"/>
                <a:gridCol w="876774"/>
              </a:tblGrid>
              <a:tr h="247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Наименование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показателя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(индикатора)  цели Программы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Ед. изм.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Факт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558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339,1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269,3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558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растениеводства (в сопоставимых ценах)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101,0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105,8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558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животноводства (в сопоставимых ценах)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647,3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331,6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558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физического объема инвестиций в основной капитал сельского хозяйства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121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 рентабельности сельскохозяйственных организаций (с учетом субсидий)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13,6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79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Среднемесячная номинальная заработная плата в сельском хозяйстве (по сельскохозяйственным организациям)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руб.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23725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31737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79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Стоимость валовой сельскохозяйственной продукции в действующих ценах в хозяйствах всех категорий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тыс. руб.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3347326,6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2968658,3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4189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Укомплектованность должностей муниципальной службы в управлении сельского хозяйства администрации Большемурашкинского муниципального района  Нижегородской области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804034"/>
            <a:ext cx="3420380" cy="1815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81908"/>
            <a:ext cx="2953667" cy="1815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00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2DA053D-B253-4EAD-AC64-63353B766B33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ru-RU" altLang="ru-RU" sz="1400" smtClean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84462" y="872520"/>
            <a:ext cx="7200800" cy="432048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населения услугами пассажирского автотранспорта</a:t>
            </a:r>
          </a:p>
        </p:txBody>
      </p:sp>
      <p:pic>
        <p:nvPicPr>
          <p:cNvPr id="440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293096"/>
            <a:ext cx="2555875" cy="1917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2162175"/>
            <a:ext cx="2417763" cy="1552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7" name="TextBox 6"/>
          <p:cNvSpPr txBox="1">
            <a:spLocks noChangeArrowheads="1"/>
          </p:cNvSpPr>
          <p:nvPr/>
        </p:nvSpPr>
        <p:spPr bwMode="auto">
          <a:xfrm>
            <a:off x="895474" y="1957661"/>
            <a:ext cx="2859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Основные задачи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303763"/>
              </p:ext>
            </p:extLst>
          </p:nvPr>
        </p:nvGraphicFramePr>
        <p:xfrm>
          <a:off x="3059833" y="4005263"/>
          <a:ext cx="5847630" cy="2578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0359"/>
                <a:gridCol w="504056"/>
                <a:gridCol w="648072"/>
                <a:gridCol w="720080"/>
                <a:gridCol w="735063"/>
              </a:tblGrid>
              <a:tr h="404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 anchor="ctr"/>
                </a:tc>
              </a:tr>
              <a:tr h="597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- доля потребителей транспортной услуги МУП «</a:t>
                      </a:r>
                      <a:r>
                        <a:rPr lang="ru-RU" sz="9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Большемурашкинское</a:t>
                      </a: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ПАП» и МУП «Большемурашкинский  автобус», в общей численности населения района; 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2,17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3,9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179,7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</a:tr>
              <a:tr h="597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 сохранение в муниципальных транспортных предприятиях существующих маршрутов перевозок с одновременным обеспечением круглогодичной транспортной доступности;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11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21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сохранение доли выполнения пассажирских рейсов в общем количестве  выполненных рейсов;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</a:tr>
              <a:tr h="546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-сохранение в муниципальных транспортных предприятиях количества имеющегося подвижного состава, выходящего на линию.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55694854"/>
              </p:ext>
            </p:extLst>
          </p:nvPr>
        </p:nvGraphicFramePr>
        <p:xfrm>
          <a:off x="323527" y="2420888"/>
          <a:ext cx="5616625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3527" y="212447"/>
            <a:ext cx="8583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пассажирского автотранспорта  Большемурашкинского муниципального района на 2017-2020 годы»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48594" y="1411993"/>
            <a:ext cx="6672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Исполнена 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6 795,0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       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6 795,0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78246" y="188640"/>
            <a:ext cx="87302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экологической обстановки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Большемурашкинского муниципального района Нижегородской области на 2019-2020 годы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67544" y="1196752"/>
            <a:ext cx="8424936" cy="1575226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среды проживания и жизнедеятельности для человека, которая позволяет не только удовлетворять жилищные потребности, но и обеспечивает высокое качество жизни в целом.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-повышение качества и надежности предоставления жилищно-коммунальных услуг населению;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уровня экологической безопасности и сохранение природных систем, повышение качества окружающей среды и формирование имиджа Большемурашкинского района Нижегородской области  как экологически чистой территории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vos-mo.ru/upload/iblock/3c8/ekologiya_proizvodst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6" y="2976404"/>
            <a:ext cx="2681692" cy="167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53434" y="2922042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Исполнена 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2 750,7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       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2 706,8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556004"/>
              </p:ext>
            </p:extLst>
          </p:nvPr>
        </p:nvGraphicFramePr>
        <p:xfrm>
          <a:off x="3563887" y="3519592"/>
          <a:ext cx="5400601" cy="30716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0291"/>
                <a:gridCol w="720080"/>
                <a:gridCol w="720080"/>
                <a:gridCol w="667315"/>
                <a:gridCol w="682835"/>
              </a:tblGrid>
              <a:tr h="501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 (индикатора достижения цели)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</a:tr>
              <a:tr h="172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</a:tr>
              <a:tr h="5183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Увеличение доли твердых коммунальных отходов, направленных на обработку, в общем объеме образованных твердых коммунальных отходов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</a:tr>
              <a:tr h="5183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Увеличение доли отходов, направляемых на объекты, отвечающие нормативным требованиям, от общего объема образовавшихся отходов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</a:tr>
              <a:tr h="5183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Увеличение  доли твердых коммунальных отходов, направленных на утилизацию, в общем объеме образованных твердых коммунальных отходов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</a:tr>
              <a:tr h="204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Уменьшение доли загрязнения водных объектов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</a:tr>
            </a:tbl>
          </a:graphicData>
        </a:graphic>
      </p:graphicFrame>
      <p:pic>
        <p:nvPicPr>
          <p:cNvPr id="3078" name="Picture 6" descr="https://pbs.twimg.com/media/D0ks8p6WkAEZOen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7" y="4797152"/>
            <a:ext cx="269898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56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51" name="Group 21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11755076"/>
              </p:ext>
            </p:extLst>
          </p:nvPr>
        </p:nvGraphicFramePr>
        <p:xfrm>
          <a:off x="323528" y="1412776"/>
          <a:ext cx="8490148" cy="1749855"/>
        </p:xfrm>
        <a:graphic>
          <a:graphicData uri="http://schemas.openxmlformats.org/drawingml/2006/table">
            <a:tbl>
              <a:tblPr/>
              <a:tblGrid>
                <a:gridCol w="2178051"/>
                <a:gridCol w="1415553"/>
                <a:gridCol w="1584176"/>
                <a:gridCol w="1440160"/>
                <a:gridCol w="1872208"/>
              </a:tblGrid>
              <a:tr h="7920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долга на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01.01.2019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г.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2550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33488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41475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Привлечено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в 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2019 году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Погашено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в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2019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году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долга на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01.01.2020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г.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4395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Муниципальные гарантии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2 352,2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1 397,7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954,5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  <a:tr h="4395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Бюджетный кредит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5 400,0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5 400,0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76848" name="Прямоугольник 9"/>
          <p:cNvSpPr>
            <a:spLocks noChangeArrowheads="1"/>
          </p:cNvSpPr>
          <p:nvPr/>
        </p:nvSpPr>
        <p:spPr bwMode="auto">
          <a:xfrm>
            <a:off x="827584" y="404664"/>
            <a:ext cx="73781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1D7D3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МУНИЦИПАЛЬНЫЙ ДОЛГ </a:t>
            </a:r>
            <a:r>
              <a:rPr lang="ru-RU" altLang="ru-RU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БОЛЬШЕМУРАШКИНСКОГО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МУНИЦИПАЛЬНОГО РАЙОНА ( тыс. руб.)</a:t>
            </a:r>
            <a:endParaRPr lang="ru-RU" altLang="ru-RU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E2BC419-DF79-4E44-ADE6-BE4D87FA6F42}" type="slidenum">
              <a:rPr lang="ru-RU" smtClean="0"/>
              <a:t>47</a:t>
            </a:fld>
            <a:endParaRPr lang="ru-RU" dirty="0"/>
          </a:p>
        </p:txBody>
      </p:sp>
      <p:pic>
        <p:nvPicPr>
          <p:cNvPr id="8" name="Picture 2" descr="C:\Users\Budg1\Desktop\Бюджет для граждан\01221574f20693166a9470d2071bde2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3240360" cy="247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683662"/>
              </p:ext>
            </p:extLst>
          </p:nvPr>
        </p:nvGraphicFramePr>
        <p:xfrm>
          <a:off x="3491881" y="3501008"/>
          <a:ext cx="5328592" cy="296179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168351"/>
                <a:gridCol w="1038433"/>
                <a:gridCol w="1121808"/>
              </a:tblGrid>
              <a:tr h="177307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п.2 ст. 107 БК РФ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Предельный объем муниципального долга, тыс. руб.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Муниципальный долг на </a:t>
                      </a:r>
                      <a:r>
                        <a:rPr lang="ru-RU" sz="1200" dirty="0" smtClean="0"/>
                        <a:t>01.01.2020 </a:t>
                      </a:r>
                      <a:r>
                        <a:rPr lang="ru-RU" sz="1200" dirty="0" smtClean="0"/>
                        <a:t>г.,  тыс. руб.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47284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effectLst/>
                        </a:rPr>
                        <a:t>Предельный объем муниципального долга не должен превышать утвержденный общий годовой объем доходов бюджета муниципального района без учета утвержденного объема безвозмездных поступлений.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839,4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354,5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70012"/>
            <a:ext cx="7290467" cy="79208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бюджетам поселений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668770206"/>
              </p:ext>
            </p:extLst>
          </p:nvPr>
        </p:nvGraphicFramePr>
        <p:xfrm>
          <a:off x="539552" y="1916832"/>
          <a:ext cx="8285434" cy="4329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72058" y="98072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районного бюджета по межбюджетным                                            трансфертам составили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35 691,5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составляет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96,4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плана.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/>
            <a:fld id="{5E2BC419-DF79-4E44-ADE6-BE4D87FA6F42}" type="slidenum">
              <a:rPr lang="ru-RU" smtClean="0"/>
              <a:pPr algn="r"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3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8" y="908718"/>
            <a:ext cx="3865303" cy="284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604886" y="1052736"/>
            <a:ext cx="403951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Разработчиком презентации «Бюджет для граждан» является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Большемурашкинского муниципального района.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Основные задачи: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на очередной финансовый год и плановый период;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исполнения бюджета;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финансового контроля за исполнением бюджета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760107"/>
              </p:ext>
            </p:extLst>
          </p:nvPr>
        </p:nvGraphicFramePr>
        <p:xfrm>
          <a:off x="447996" y="3759023"/>
          <a:ext cx="8313780" cy="29193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56890"/>
                <a:gridCol w="415689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Контактная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772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финансового управления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Лобанова Наталья Валентиновна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046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606360, Нижегородская обл.,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р.п. Большое Мурашкино, ул. Свободы, д.86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183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Телефон, факс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(83167) 5-12-57, (83167) 5-12-37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электронной почты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raifobmr@mts-nn.ru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 ресурс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http://www.admbmur.ru/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работы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8-00 до 17-00 (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16-00)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Перерыв на обед с 12-00 до 13-00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Выходные дни –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49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99877" y="332656"/>
            <a:ext cx="3810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ФИНАНСОВОМ УПРАВЛЕНИИ</a:t>
            </a:r>
          </a:p>
        </p:txBody>
      </p:sp>
    </p:spTree>
    <p:extLst>
      <p:ext uri="{BB962C8B-B14F-4D97-AF65-F5344CB8AC3E}">
        <p14:creationId xmlns:p14="http://schemas.microsoft.com/office/powerpoint/2010/main" val="426722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3528" y="620688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ОТЧЕТ ОБ ИСПОЛНЕНИИ 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БЮДЖЕТА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556" y="1607220"/>
            <a:ext cx="803334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/>
              <a:t>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содержит данные об исполнении бюджета по доходам, расходам и источникам финансирования дефицита бюджета в соответствии с бюджетной классификацией Российской Федерации.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Годовой отчет об исполнении районного бюджета подлежит рассмотрению Земским собранием Большемурашкинского муниципального района и утверждается решением Земского собрания Большемурашкинского муниципального района.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Решением Земского собрания Большемурашкинского муниципального собрания утверждается отчет об исполнении районного бюджета за отчетный финансовый год с указанием общего объема доходов, расходов и дефицита (профицита) районного бюджета.</a:t>
            </a:r>
          </a:p>
        </p:txBody>
      </p:sp>
    </p:spTree>
    <p:extLst>
      <p:ext uri="{BB962C8B-B14F-4D97-AF65-F5344CB8AC3E}">
        <p14:creationId xmlns:p14="http://schemas.microsoft.com/office/powerpoint/2010/main" val="31817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2CE782-1837-4354-AEFB-8956C9AF3B80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ru-RU" altLang="ru-RU" sz="1400" smtClean="0"/>
          </a:p>
        </p:txBody>
      </p:sp>
      <p:sp>
        <p:nvSpPr>
          <p:cNvPr id="3" name="TextBox 2"/>
          <p:cNvSpPr txBox="1"/>
          <p:nvPr/>
        </p:nvSpPr>
        <p:spPr>
          <a:xfrm>
            <a:off x="1116013" y="198438"/>
            <a:ext cx="78644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муниципальные информационные ресурсы</a:t>
            </a:r>
          </a:p>
        </p:txBody>
      </p:sp>
      <p:sp>
        <p:nvSpPr>
          <p:cNvPr id="69636" name="TextBox 3"/>
          <p:cNvSpPr txBox="1">
            <a:spLocks noChangeArrowheads="1"/>
          </p:cNvSpPr>
          <p:nvPr/>
        </p:nvSpPr>
        <p:spPr bwMode="auto">
          <a:xfrm>
            <a:off x="1116013" y="796925"/>
            <a:ext cx="765810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Администрация Большемурашкинского муниципального района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http://www.admbmur.ru/</a:t>
            </a:r>
            <a:endParaRPr lang="ru-RU" altLang="ru-RU" sz="1400" b="1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Земское собрание Большемурашкинского муниципального района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2"/>
              </a:rPr>
              <a:t>http://www.admbmur.ru/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Финансовое управление Большемурашкинского муниципального района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2"/>
              </a:rPr>
              <a:t>http://www.admbmur.ru/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Информационно-аналитические материалы по бюджету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3"/>
              </a:rPr>
              <a:t>http://www.admbmur.ru/analiticheskaya-informatciya-na-2018-2020-gg.html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Бюджет для граждан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4"/>
              </a:rPr>
              <a:t>http://www.admbmur.ru/byudzhet-dlya-grazhdan-1.html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Интернет портал государственных и муниципальных услуг Нижегородской области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5"/>
              </a:rPr>
              <a:t>https://gu.nnov.ru/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Официальный сайт Нижегородской области для размещения информации О размещении государственных и муниципальных заказов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6"/>
              </a:rPr>
              <a:t>http://goszakaz.ru/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Официальный сайт для размещения информации о государственных и муниципальных учреждениях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7"/>
              </a:rPr>
              <a:t>http://bus.gov.ru/pub/home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2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2132856"/>
            <a:ext cx="7772400" cy="1851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СПАСИБО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 ВНИМАНИЕ!</a:t>
            </a:r>
            <a:b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5867400"/>
            <a:ext cx="6400800" cy="76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администрации Большемурашкинского муниципального района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4321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980728"/>
            <a:ext cx="8352928" cy="923330"/>
          </a:xfrm>
          <a:prstGeom prst="rect">
            <a:avLst/>
          </a:prstGeom>
          <a:noFill/>
          <a:ln w="38100" cap="sq" cmpd="sng">
            <a:solidFill>
              <a:srgbClr val="FF0000"/>
            </a:solidFill>
            <a:bevel/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форма образования и расходования денежных средств, предназначенных для финансового обеспечения задач и функций местного самоуправления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73830" y="2204864"/>
            <a:ext cx="3168352" cy="828092"/>
          </a:xfrm>
          <a:prstGeom prst="roundRect">
            <a:avLst/>
          </a:prstGeom>
          <a:gradFill flip="none" rotWithShape="1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  <a:gs pos="100000">
                <a:srgbClr val="FFFF00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Большемурашкинского муниципального района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03648" y="3895731"/>
            <a:ext cx="2376264" cy="792088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 (1)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64088" y="3901450"/>
            <a:ext cx="2160240" cy="792088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поселений (4)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283968" y="5229200"/>
            <a:ext cx="2016224" cy="1080120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поселения (1)</a:t>
            </a:r>
          </a:p>
        </p:txBody>
      </p:sp>
      <p:sp>
        <p:nvSpPr>
          <p:cNvPr id="12" name="Овал 11"/>
          <p:cNvSpPr/>
          <p:nvPr/>
        </p:nvSpPr>
        <p:spPr>
          <a:xfrm>
            <a:off x="6660232" y="5229200"/>
            <a:ext cx="2045510" cy="1080120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сельских поселений (3)</a:t>
            </a:r>
          </a:p>
        </p:txBody>
      </p:sp>
      <p:cxnSp>
        <p:nvCxnSpPr>
          <p:cNvPr id="25" name="Прямая со стрелкой 24"/>
          <p:cNvCxnSpPr>
            <a:endCxn id="10" idx="0"/>
          </p:cNvCxnSpPr>
          <p:nvPr/>
        </p:nvCxnSpPr>
        <p:spPr>
          <a:xfrm>
            <a:off x="5724128" y="3051991"/>
            <a:ext cx="720080" cy="8494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9" idx="0"/>
          </p:cNvCxnSpPr>
          <p:nvPr/>
        </p:nvCxnSpPr>
        <p:spPr>
          <a:xfrm flipH="1">
            <a:off x="2591780" y="3046272"/>
            <a:ext cx="900100" cy="8494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0" idx="2"/>
            <a:endCxn id="11" idx="0"/>
          </p:cNvCxnSpPr>
          <p:nvPr/>
        </p:nvCxnSpPr>
        <p:spPr>
          <a:xfrm flipH="1">
            <a:off x="5292080" y="4693538"/>
            <a:ext cx="1152128" cy="5356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0" idx="2"/>
            <a:endCxn id="12" idx="0"/>
          </p:cNvCxnSpPr>
          <p:nvPr/>
        </p:nvCxnSpPr>
        <p:spPr>
          <a:xfrm>
            <a:off x="6444208" y="4693538"/>
            <a:ext cx="1238779" cy="5356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6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185418" y="407244"/>
            <a:ext cx="34015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«БЮДЖЕТ»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29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547664" y="1052736"/>
            <a:ext cx="6480720" cy="1368152"/>
          </a:xfrm>
          <a:prstGeom prst="roundRect">
            <a:avLst/>
          </a:prstGeom>
          <a:solidFill>
            <a:srgbClr val="FFFF66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  <a:p>
            <a:pPr algn="ctr">
              <a:defRPr/>
            </a:pPr>
            <a:r>
              <a:rPr lang="ru-RU" alt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безвозмездные и безвозвратные поступления денежных средств в бюджет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3414886"/>
            <a:ext cx="2520280" cy="2520280"/>
          </a:xfrm>
          <a:prstGeom prst="roundRect">
            <a:avLst/>
          </a:prstGeom>
          <a:solidFill>
            <a:srgbClr val="CCFFCC"/>
          </a:solidFill>
          <a:ln>
            <a:solidFill>
              <a:srgbClr val="00FF00"/>
            </a:solidFill>
          </a:ln>
          <a:scene3d>
            <a:camera prst="orthographicFront"/>
            <a:lightRig rig="threePt" dir="t"/>
          </a:scene3d>
          <a:sp3d extrusionH="76200" contourW="12700">
            <a:bevelT w="114300" prst="artDeco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поступления от уплаты налогов, установленных Налоговым кодексом РФ (налог на доходы физических лиц, земельный налог, налог на имущество физических лиц, единый налог на вмененный доход и др.)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28752" y="3394050"/>
            <a:ext cx="2664296" cy="2520280"/>
          </a:xfrm>
          <a:prstGeom prst="roundRect">
            <a:avLst/>
          </a:prstGeom>
          <a:solidFill>
            <a:srgbClr val="FF6699"/>
          </a:solidFill>
          <a:ln>
            <a:solidFill>
              <a:srgbClr val="FF339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–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поступления от уплаты пошлин и сборов, установленных законодательством РФ (доходы от использования муниципальной собственности, доходы от платных услуг, средства самообложения граждан, иные неналоговые доходы)</a:t>
            </a:r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43886" y="3414886"/>
            <a:ext cx="2376264" cy="2520280"/>
          </a:xfrm>
          <a:prstGeom prst="roundRect">
            <a:avLst/>
          </a:prstGeom>
          <a:solidFill>
            <a:srgbClr val="66CC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поступления от других бюджетов бюджетной системы (межбюджетные трансферты), граждан и организаций (кроме налоговых и неналоговых доходов)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4390231" y="2594620"/>
            <a:ext cx="541338" cy="719138"/>
          </a:xfrm>
          <a:prstGeom prst="downArrow">
            <a:avLst/>
          </a:prstGeom>
          <a:solidFill>
            <a:srgbClr val="FF66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9" name="Стрелка вниз 18"/>
          <p:cNvSpPr/>
          <p:nvPr/>
        </p:nvSpPr>
        <p:spPr>
          <a:xfrm>
            <a:off x="1573213" y="2565400"/>
            <a:ext cx="539750" cy="719138"/>
          </a:xfrm>
          <a:prstGeom prst="downArrow">
            <a:avLst/>
          </a:prstGeom>
          <a:solidFill>
            <a:srgbClr val="CCFFCC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7421959" y="2565400"/>
            <a:ext cx="539750" cy="719138"/>
          </a:xfrm>
          <a:prstGeom prst="downArrow">
            <a:avLst/>
          </a:prstGeom>
          <a:solidFill>
            <a:srgbClr val="66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401" name="Номер слайда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1A9D081-0A8C-4B1B-B725-3E928DF4ED60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2988" y="373063"/>
            <a:ext cx="777716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СКЛАДЫВАЮТСЯ ДОХОДЫ БЮДЖЕТА</a:t>
            </a:r>
            <a:endParaRPr lang="ru-RU" sz="2400" i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4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A02994-EB57-4907-8784-7B146E2CC95D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26295715"/>
              </p:ext>
            </p:extLst>
          </p:nvPr>
        </p:nvGraphicFramePr>
        <p:xfrm>
          <a:off x="179512" y="2780928"/>
          <a:ext cx="8712968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Блок-схема: альтернативный процесс 3"/>
          <p:cNvSpPr/>
          <p:nvPr/>
        </p:nvSpPr>
        <p:spPr>
          <a:xfrm>
            <a:off x="488951" y="1196752"/>
            <a:ext cx="8207375" cy="1224657"/>
          </a:xfrm>
          <a:prstGeom prst="flowChartAlternate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 </a:t>
            </a:r>
            <a:r>
              <a:rPr lang="ru-RU" alt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это взаимоотношения между публично-правовыми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образованиями по вопросам регулирования бюджетных правоотношений, организации и осуществления бюджетного процесса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3728" y="390525"/>
            <a:ext cx="53816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ТРАНСФЕРТЫ</a:t>
            </a:r>
          </a:p>
        </p:txBody>
      </p:sp>
    </p:spTree>
    <p:extLst>
      <p:ext uri="{BB962C8B-B14F-4D97-AF65-F5344CB8AC3E}">
        <p14:creationId xmlns:p14="http://schemas.microsoft.com/office/powerpoint/2010/main" val="177222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A16F0DC-701C-4937-9D1B-5777E873C925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40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816968" y="332656"/>
            <a:ext cx="78994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РАСХОДОВ БЮДЖЕТА ПО ОСНОВНЫМ ФУНКЦИЯМ ГОСУДАРСТВА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64814961"/>
              </p:ext>
            </p:extLst>
          </p:nvPr>
        </p:nvGraphicFramePr>
        <p:xfrm>
          <a:off x="107504" y="1412776"/>
          <a:ext cx="9036496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805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7895</TotalTime>
  <Words>6667</Words>
  <Application>Microsoft Office PowerPoint</Application>
  <PresentationFormat>Экран (4:3)</PresentationFormat>
  <Paragraphs>1740</Paragraphs>
  <Slides>51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Финансовая помощь бюджетам поселений</vt:lpstr>
      <vt:lpstr>Презентация PowerPoint</vt:lpstr>
      <vt:lpstr>Презентация PowerPoint</vt:lpstr>
      <vt:lpstr>  СПАСИБО ЗА ВНИМАНИЕ!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Budg1</dc:creator>
  <cp:lastModifiedBy>Budg1</cp:lastModifiedBy>
  <cp:revision>328</cp:revision>
  <cp:lastPrinted>2020-04-16T13:07:49Z</cp:lastPrinted>
  <dcterms:created xsi:type="dcterms:W3CDTF">2016-02-12T05:41:42Z</dcterms:created>
  <dcterms:modified xsi:type="dcterms:W3CDTF">2020-04-16T13:18:31Z</dcterms:modified>
</cp:coreProperties>
</file>