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61"/>
  </p:notesMasterIdLst>
  <p:sldIdLst>
    <p:sldId id="256" r:id="rId2"/>
    <p:sldId id="257" r:id="rId3"/>
    <p:sldId id="301" r:id="rId4"/>
    <p:sldId id="266" r:id="rId5"/>
    <p:sldId id="300" r:id="rId6"/>
    <p:sldId id="295" r:id="rId7"/>
    <p:sldId id="303" r:id="rId8"/>
    <p:sldId id="279" r:id="rId9"/>
    <p:sldId id="265" r:id="rId10"/>
    <p:sldId id="302" r:id="rId11"/>
    <p:sldId id="344" r:id="rId12"/>
    <p:sldId id="345" r:id="rId13"/>
    <p:sldId id="307" r:id="rId14"/>
    <p:sldId id="305" r:id="rId15"/>
    <p:sldId id="306" r:id="rId16"/>
    <p:sldId id="271" r:id="rId17"/>
    <p:sldId id="270" r:id="rId18"/>
    <p:sldId id="293" r:id="rId19"/>
    <p:sldId id="275" r:id="rId20"/>
    <p:sldId id="332" r:id="rId21"/>
    <p:sldId id="333" r:id="rId22"/>
    <p:sldId id="334" r:id="rId23"/>
    <p:sldId id="280" r:id="rId24"/>
    <p:sldId id="336" r:id="rId25"/>
    <p:sldId id="337" r:id="rId26"/>
    <p:sldId id="339" r:id="rId27"/>
    <p:sldId id="329" r:id="rId28"/>
    <p:sldId id="296" r:id="rId29"/>
    <p:sldId id="312" r:id="rId30"/>
    <p:sldId id="277" r:id="rId31"/>
    <p:sldId id="330" r:id="rId32"/>
    <p:sldId id="278" r:id="rId33"/>
    <p:sldId id="313" r:id="rId34"/>
    <p:sldId id="314" r:id="rId35"/>
    <p:sldId id="315" r:id="rId36"/>
    <p:sldId id="338" r:id="rId37"/>
    <p:sldId id="316" r:id="rId38"/>
    <p:sldId id="317" r:id="rId39"/>
    <p:sldId id="283" r:id="rId40"/>
    <p:sldId id="285" r:id="rId41"/>
    <p:sldId id="297" r:id="rId42"/>
    <p:sldId id="340" r:id="rId43"/>
    <p:sldId id="318" r:id="rId44"/>
    <p:sldId id="319" r:id="rId45"/>
    <p:sldId id="284" r:id="rId46"/>
    <p:sldId id="288" r:id="rId47"/>
    <p:sldId id="320" r:id="rId48"/>
    <p:sldId id="341" r:id="rId49"/>
    <p:sldId id="342" r:id="rId50"/>
    <p:sldId id="346" r:id="rId51"/>
    <p:sldId id="347" r:id="rId52"/>
    <p:sldId id="348" r:id="rId53"/>
    <p:sldId id="291" r:id="rId54"/>
    <p:sldId id="292" r:id="rId55"/>
    <p:sldId id="289" r:id="rId56"/>
    <p:sldId id="322" r:id="rId57"/>
    <p:sldId id="349" r:id="rId58"/>
    <p:sldId id="350" r:id="rId59"/>
    <p:sldId id="290" r:id="rId60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3333CC"/>
    <a:srgbClr val="FFFF66"/>
    <a:srgbClr val="FF99FF"/>
    <a:srgbClr val="FF6600"/>
    <a:srgbClr val="66FFFF"/>
    <a:srgbClr val="6600FF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3" baseline="0">
                <a:latin typeface="Times New Roman" panose="02020603050405020304" pitchFamily="18" charset="0"/>
              </a:defRPr>
            </a:pPr>
            <a:r>
              <a:rPr lang="ru-RU" sz="1763" baseline="0" dirty="0" smtClean="0">
                <a:latin typeface="Times New Roman" panose="02020603050405020304" pitchFamily="18" charset="0"/>
              </a:rPr>
              <a:t>Отгружено товаров собственного производства, млн. руб.</a:t>
            </a:r>
          </a:p>
        </c:rich>
      </c:tx>
      <c:layout>
        <c:manualLayout>
          <c:xMode val="edge"/>
          <c:yMode val="edge"/>
          <c:x val="0.18134923706366773"/>
          <c:y val="4.1251590740302949E-2"/>
        </c:manualLayout>
      </c:layout>
      <c:overlay val="0"/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  <c:spPr>
        <a:noFill/>
        <a:ln w="25382">
          <a:noFill/>
        </a:ln>
      </c:spPr>
    </c:sideWall>
    <c:backWall>
      <c:thickness val="0"/>
      <c:spPr>
        <a:noFill/>
        <a:ln w="25382">
          <a:noFill/>
        </a:ln>
      </c:spPr>
    </c:backWall>
    <c:plotArea>
      <c:layout>
        <c:manualLayout>
          <c:layoutTarget val="inner"/>
          <c:xMode val="edge"/>
          <c:yMode val="edge"/>
          <c:x val="0.22885876530150798"/>
          <c:y val="0.17244177961233656"/>
          <c:w val="0.71883552473689349"/>
          <c:h val="0.7542793390134798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3333CC"/>
              </a:solidFill>
              <a:ln>
                <a:solidFill>
                  <a:srgbClr val="0066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66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2.5811438633728066E-2"/>
                  <c:y val="-6.8607307668660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264298292160078E-2"/>
                  <c:y val="-2.9403131857997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3560.1</c:v>
                </c:pt>
                <c:pt idx="1">
                  <c:v>4292.7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78906880"/>
        <c:axId val="78908416"/>
        <c:axId val="78903488"/>
      </c:bar3DChart>
      <c:catAx>
        <c:axId val="7890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78908416"/>
        <c:crosses val="autoZero"/>
        <c:auto val="1"/>
        <c:lblAlgn val="ctr"/>
        <c:lblOffset val="100"/>
        <c:noMultiLvlLbl val="0"/>
      </c:catAx>
      <c:valAx>
        <c:axId val="7890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78906880"/>
        <c:crosses val="autoZero"/>
        <c:crossBetween val="between"/>
      </c:valAx>
      <c:serAx>
        <c:axId val="78903488"/>
        <c:scaling>
          <c:orientation val="minMax"/>
        </c:scaling>
        <c:delete val="1"/>
        <c:axPos val="b"/>
        <c:majorTickMark val="out"/>
        <c:minorTickMark val="none"/>
        <c:tickLblPos val="nextTo"/>
        <c:crossAx val="78908416"/>
        <c:crosses val="autoZero"/>
      </c:serAx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36845811713007"/>
          <c:y val="0.15610670635789348"/>
          <c:w val="0.71883552473689349"/>
          <c:h val="0.71870282386924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0066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66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7.1371154839004816E-3"/>
                  <c:y val="-4.4399750790217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964494141173857E-2"/>
                  <c:y val="-2.5944829659449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3455.9</c:v>
                </c:pt>
                <c:pt idx="1">
                  <c:v>3637.5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960896"/>
        <c:axId val="79495168"/>
      </c:barChart>
      <c:catAx>
        <c:axId val="7896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79495168"/>
        <c:crosses val="autoZero"/>
        <c:auto val="1"/>
        <c:lblAlgn val="ctr"/>
        <c:lblOffset val="100"/>
        <c:noMultiLvlLbl val="0"/>
      </c:catAx>
      <c:valAx>
        <c:axId val="79495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78960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3" baseline="0">
                <a:latin typeface="Times New Roman" panose="02020603050405020304" pitchFamily="18" charset="0"/>
              </a:defRPr>
            </a:pPr>
            <a:r>
              <a:rPr lang="ru-RU" sz="1763" baseline="0" dirty="0" smtClean="0">
                <a:latin typeface="Times New Roman" panose="02020603050405020304" pitchFamily="18" charset="0"/>
              </a:rPr>
              <a:t>Численность населения, чел. </a:t>
            </a:r>
          </a:p>
        </c:rich>
      </c:tx>
      <c:layout>
        <c:manualLayout>
          <c:xMode val="edge"/>
          <c:yMode val="edge"/>
          <c:x val="0.30825553409597384"/>
          <c:y val="2.0475105586420989E-3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 w="25382">
          <a:noFill/>
        </a:ln>
      </c:spPr>
    </c:sideWall>
    <c:backWall>
      <c:thickness val="0"/>
      <c:spPr>
        <a:noFill/>
        <a:ln w="25382">
          <a:noFill/>
        </a:ln>
      </c:spPr>
    </c:backWall>
    <c:plotArea>
      <c:layout>
        <c:manualLayout>
          <c:layoutTarget val="inner"/>
          <c:xMode val="edge"/>
          <c:yMode val="edge"/>
          <c:x val="0.14291565835227013"/>
          <c:y val="0.15610666987237282"/>
          <c:w val="0.83713790837162672"/>
          <c:h val="0.718702823869243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0066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2.5811438633728066E-2"/>
                  <c:y val="-6.8607307668660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264298292160078E-2"/>
                  <c:y val="-2.9403131857997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9214</c:v>
                </c:pt>
                <c:pt idx="1">
                  <c:v>10300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206528"/>
        <c:axId val="85208064"/>
        <c:axId val="0"/>
      </c:bar3DChart>
      <c:catAx>
        <c:axId val="85206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85208064"/>
        <c:crosses val="autoZero"/>
        <c:auto val="1"/>
        <c:lblAlgn val="ctr"/>
        <c:lblOffset val="100"/>
        <c:noMultiLvlLbl val="0"/>
      </c:catAx>
      <c:valAx>
        <c:axId val="85208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85206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558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Фонд оплаты труда, млн. </a:t>
            </a:r>
            <a:r>
              <a:rPr lang="ru-RU" sz="2000" baseline="0" dirty="0">
                <a:latin typeface="Times New Roman" panose="02020603050405020304" pitchFamily="18" charset="0"/>
              </a:rPr>
              <a:t>руб</a:t>
            </a:r>
            <a:r>
              <a:rPr lang="ru-RU" sz="2000" baseline="0" dirty="0" smtClean="0">
                <a:latin typeface="Times New Roman" panose="02020603050405020304" pitchFamily="18" charset="0"/>
              </a:rPr>
              <a:t>.</a:t>
            </a:r>
            <a:endParaRPr lang="ru-RU" sz="2000" baseline="0" dirty="0"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887751034198813"/>
          <c:y val="1.5722242041233951E-2"/>
        </c:manualLayout>
      </c:layout>
      <c:overlay val="0"/>
    </c:title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46444">
          <a:noFill/>
        </a:ln>
      </c:spPr>
    </c:sideWall>
    <c:backWall>
      <c:thickness val="0"/>
      <c:spPr>
        <a:noFill/>
        <a:ln w="46444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9900"/>
              </a:solidFill>
            </c:spPr>
          </c:dPt>
          <c:dLbls>
            <c:dLbl>
              <c:idx val="0"/>
              <c:layout>
                <c:manualLayout>
                  <c:x val="2.3750333502058362E-2"/>
                  <c:y val="-6.5652455133008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542278087106999E-2"/>
                  <c:y val="-3.9391473079805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9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856.3</c:v>
                </c:pt>
                <c:pt idx="1">
                  <c:v>918.4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243008"/>
        <c:axId val="85244544"/>
        <c:axId val="0"/>
      </c:bar3DChart>
      <c:catAx>
        <c:axId val="85243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85244544"/>
        <c:crosses val="autoZero"/>
        <c:auto val="1"/>
        <c:lblAlgn val="ctr"/>
        <c:lblOffset val="100"/>
        <c:noMultiLvlLbl val="0"/>
      </c:catAx>
      <c:valAx>
        <c:axId val="85244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85243008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3289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Среднемесячная заработная плата, руб.</a:t>
            </a:r>
            <a:endParaRPr lang="ru-RU" sz="2000" baseline="0" dirty="0"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394811535400177"/>
          <c:y val="6.413428810940198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456295571420526"/>
          <c:y val="0.20795542919473592"/>
          <c:w val="0.79919677874452311"/>
          <c:h val="0.66888552787064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00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FF"/>
              </a:solidFill>
            </c:spPr>
          </c:dPt>
          <c:dLbls>
            <c:dLbl>
              <c:idx val="0"/>
              <c:layout>
                <c:manualLayout>
                  <c:x val="0"/>
                  <c:y val="-2.5653715243760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35576</c:v>
                </c:pt>
                <c:pt idx="1">
                  <c:v>36287.699999999997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899840"/>
        <c:axId val="160901376"/>
      </c:barChart>
      <c:catAx>
        <c:axId val="160899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  <c:crossAx val="160901376"/>
        <c:crosses val="autoZero"/>
        <c:auto val="1"/>
        <c:lblAlgn val="ctr"/>
        <c:lblOffset val="100"/>
        <c:noMultiLvlLbl val="0"/>
      </c:catAx>
      <c:valAx>
        <c:axId val="16090137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  <c:crossAx val="160899840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999FF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 </c:v>
                </c:pt>
                <c:pt idx="5">
                  <c:v>2021 год</c:v>
                </c:pt>
                <c:pt idx="6">
                  <c:v>2022 год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79.2</c:v>
                </c:pt>
                <c:pt idx="1">
                  <c:v>92.2</c:v>
                </c:pt>
                <c:pt idx="2">
                  <c:v>101.5</c:v>
                </c:pt>
                <c:pt idx="3">
                  <c:v>108.3</c:v>
                </c:pt>
                <c:pt idx="4">
                  <c:v>105.4</c:v>
                </c:pt>
                <c:pt idx="5">
                  <c:v>118.6</c:v>
                </c:pt>
                <c:pt idx="6">
                  <c:v>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872896"/>
        <c:axId val="161874688"/>
        <c:axId val="0"/>
      </c:bar3DChart>
      <c:catAx>
        <c:axId val="161872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874688"/>
        <c:crosses val="autoZero"/>
        <c:auto val="1"/>
        <c:lblAlgn val="ctr"/>
        <c:lblOffset val="100"/>
        <c:noMultiLvlLbl val="0"/>
      </c:catAx>
      <c:valAx>
        <c:axId val="16187468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87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CC"/>
              </a:solidFill>
            </c:spPr>
          </c:dPt>
          <c:dPt>
            <c:idx val="6"/>
            <c:invertIfNegative val="0"/>
            <c:bubble3D val="0"/>
            <c:spPr>
              <a:solidFill>
                <a:srgbClr val="CCCCFF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  <c:pt idx="6">
                  <c:v>2022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475.3</c:v>
                </c:pt>
                <c:pt idx="1">
                  <c:v>366.7</c:v>
                </c:pt>
                <c:pt idx="2">
                  <c:v>412.7</c:v>
                </c:pt>
                <c:pt idx="3" formatCode="#,##0.0">
                  <c:v>463.3</c:v>
                </c:pt>
                <c:pt idx="4" formatCode="#,##0.0">
                  <c:v>492.5</c:v>
                </c:pt>
                <c:pt idx="5" formatCode="#,##0.0">
                  <c:v>533.1</c:v>
                </c:pt>
                <c:pt idx="6" formatCode="#,##0.0">
                  <c:v>705.3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926528"/>
        <c:axId val="161932416"/>
        <c:axId val="0"/>
      </c:bar3DChart>
      <c:catAx>
        <c:axId val="161926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932416"/>
        <c:crosses val="autoZero"/>
        <c:auto val="1"/>
        <c:lblAlgn val="ctr"/>
        <c:lblOffset val="100"/>
        <c:noMultiLvlLbl val="0"/>
      </c:catAx>
      <c:valAx>
        <c:axId val="16193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926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5"/>
            <c:invertIfNegative val="0"/>
            <c:bubble3D val="0"/>
            <c:spPr>
              <a:solidFill>
                <a:srgbClr val="CCFFFF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4"/>
              <c:layout>
                <c:manualLayout>
                  <c:x val="3.0408498672561284E-3"/>
                  <c:y val="-2.5936660632478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  <c:pt idx="6">
                  <c:v>2022 год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396.1</c:v>
                </c:pt>
                <c:pt idx="1">
                  <c:v>274.5</c:v>
                </c:pt>
                <c:pt idx="2">
                  <c:v>311.2</c:v>
                </c:pt>
                <c:pt idx="3">
                  <c:v>355</c:v>
                </c:pt>
                <c:pt idx="4">
                  <c:v>387.1</c:v>
                </c:pt>
                <c:pt idx="5">
                  <c:v>414.5</c:v>
                </c:pt>
                <c:pt idx="6">
                  <c:v>573.29999999999995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996800"/>
        <c:axId val="167998592"/>
        <c:axId val="0"/>
      </c:bar3DChart>
      <c:catAx>
        <c:axId val="167996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998592"/>
        <c:crosses val="autoZero"/>
        <c:auto val="1"/>
        <c:lblAlgn val="ctr"/>
        <c:lblOffset val="100"/>
        <c:noMultiLvlLbl val="0"/>
      </c:catAx>
      <c:valAx>
        <c:axId val="16799859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996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Структура межбюджетных трансфертов поселениям, </a:t>
            </a:r>
            <a:r>
              <a:rPr lang="ru-RU" dirty="0" smtClean="0"/>
              <a:t>тыс. рублей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127887036801795E-3"/>
          <c:y val="0.2352703698314707"/>
          <c:w val="0.5361141531729724"/>
          <c:h val="0.673463050680215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межбюджетных трансфертов поселениям, 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3333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33FF"/>
              </a:solidFill>
            </c:spPr>
          </c:dPt>
          <c:dLbls>
            <c:dLbl>
              <c:idx val="1"/>
              <c:layout>
                <c:manualLayout>
                  <c:x val="0"/>
                  <c:y val="2.05320787748192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86630822137691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Дотации на выравнивание </c:v>
                </c:pt>
                <c:pt idx="1">
                  <c:v>Субвенции на ПВУ</c:v>
                </c:pt>
                <c:pt idx="2">
                  <c:v>Иные межбюджетные трансферты 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25390.9</c:v>
                </c:pt>
                <c:pt idx="1">
                  <c:v>559.5</c:v>
                </c:pt>
                <c:pt idx="2">
                  <c:v>39939.300000000003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11761719894489"/>
          <c:y val="0.17339056072602477"/>
          <c:w val="0.27615041046733341"/>
          <c:h val="0.61067991436113822"/>
        </c:manualLayout>
      </c:layout>
      <c:overlay val="0"/>
      <c:txPr>
        <a:bodyPr/>
        <a:lstStyle/>
        <a:p>
          <a:pPr>
            <a:defRPr sz="1400" baseline="0">
              <a:solidFill>
                <a:srgbClr val="000000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25CE9-B6FF-4740-AC1B-EFF6A6EFE9C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C0D93-E735-4AA6-95AC-E36D3D94CDE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/>
        </a:p>
      </dgm:t>
    </dgm:pt>
    <dgm:pt modelId="{CABAC587-CB69-4323-9C3D-79E9F2E2FA32}" type="parTrans" cxnId="{4EAD325A-2244-496B-9F53-CF3440870316}">
      <dgm:prSet/>
      <dgm:spPr/>
      <dgm:t>
        <a:bodyPr/>
        <a:lstStyle/>
        <a:p>
          <a:endParaRPr lang="ru-RU"/>
        </a:p>
      </dgm:t>
    </dgm:pt>
    <dgm:pt modelId="{50F24623-BC15-4E88-A8C5-96873C0A7F0D}" type="sibTrans" cxnId="{4EAD325A-2244-496B-9F53-CF3440870316}">
      <dgm:prSet/>
      <dgm:spPr/>
      <dgm:t>
        <a:bodyPr/>
        <a:lstStyle/>
        <a:p>
          <a:endParaRPr lang="ru-RU"/>
        </a:p>
      </dgm:t>
    </dgm:pt>
    <dgm:pt modelId="{FBC0D286-45A7-45EA-A6BC-9C791DD4B633}">
      <dgm:prSet phldrT="[Текст]" custT="1"/>
      <dgm:spPr>
        <a:solidFill>
          <a:srgbClr val="FF330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dirty="0"/>
        </a:p>
      </dgm:t>
    </dgm:pt>
    <dgm:pt modelId="{1AAE907C-DD88-44C2-B5F9-EEDAF3CC93FB}" type="parTrans" cxnId="{F1DF1007-5B2B-49B6-B340-633B7DA73CBB}">
      <dgm:prSet/>
      <dgm:spPr/>
      <dgm:t>
        <a:bodyPr/>
        <a:lstStyle/>
        <a:p>
          <a:endParaRPr lang="ru-RU"/>
        </a:p>
      </dgm:t>
    </dgm:pt>
    <dgm:pt modelId="{1BEE6087-F837-4298-B757-869467DE34B1}" type="sibTrans" cxnId="{F1DF1007-5B2B-49B6-B340-633B7DA73CBB}">
      <dgm:prSet/>
      <dgm:spPr/>
      <dgm:t>
        <a:bodyPr/>
        <a:lstStyle/>
        <a:p>
          <a:endParaRPr lang="ru-RU"/>
        </a:p>
      </dgm:t>
    </dgm:pt>
    <dgm:pt modelId="{33BC0643-2A1C-4DB9-A3FE-374902021DCF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dirty="0"/>
        </a:p>
      </dgm:t>
    </dgm:pt>
    <dgm:pt modelId="{9A154612-D34D-4D95-BE9C-9747933ECB55}" type="parTrans" cxnId="{5C7C4948-FD4E-43FB-AE45-4295BDAB6EDD}">
      <dgm:prSet/>
      <dgm:spPr/>
      <dgm:t>
        <a:bodyPr/>
        <a:lstStyle/>
        <a:p>
          <a:endParaRPr lang="ru-RU"/>
        </a:p>
      </dgm:t>
    </dgm:pt>
    <dgm:pt modelId="{F21EB548-8C20-497D-A530-657CC9ABE17F}" type="sibTrans" cxnId="{5C7C4948-FD4E-43FB-AE45-4295BDAB6EDD}">
      <dgm:prSet/>
      <dgm:spPr/>
      <dgm:t>
        <a:bodyPr/>
        <a:lstStyle/>
        <a:p>
          <a:endParaRPr lang="ru-RU"/>
        </a:p>
      </dgm:t>
    </dgm:pt>
    <dgm:pt modelId="{D8863C3A-A059-46E5-AA1E-C1685E9A78C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dirty="0"/>
        </a:p>
      </dgm:t>
    </dgm:pt>
    <dgm:pt modelId="{45E71580-2FCB-443D-A80E-670157CCBD77}" type="parTrans" cxnId="{33B7E484-FD2B-44A0-ADFE-65C58930DDD6}">
      <dgm:prSet/>
      <dgm:spPr/>
      <dgm:t>
        <a:bodyPr/>
        <a:lstStyle/>
        <a:p>
          <a:endParaRPr lang="ru-RU"/>
        </a:p>
      </dgm:t>
    </dgm:pt>
    <dgm:pt modelId="{601B7AD3-6173-46B3-8AE3-C3EEFABDD536}" type="sibTrans" cxnId="{33B7E484-FD2B-44A0-ADFE-65C58930DDD6}">
      <dgm:prSet/>
      <dgm:spPr/>
      <dgm:t>
        <a:bodyPr/>
        <a:lstStyle/>
        <a:p>
          <a:endParaRPr lang="ru-RU"/>
        </a:p>
      </dgm:t>
    </dgm:pt>
    <dgm:pt modelId="{B2F394F1-9835-47A4-B185-C4B20B186F9B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1D54C-5D02-4342-9FAA-A2063BAA01C3}" type="parTrans" cxnId="{D7DC9D9C-A177-456D-BB66-3F410B6C3003}">
      <dgm:prSet/>
      <dgm:spPr/>
      <dgm:t>
        <a:bodyPr/>
        <a:lstStyle/>
        <a:p>
          <a:endParaRPr lang="ru-RU"/>
        </a:p>
      </dgm:t>
    </dgm:pt>
    <dgm:pt modelId="{8B512690-A16F-480D-BA2D-C20D3F6B626D}" type="sibTrans" cxnId="{D7DC9D9C-A177-456D-BB66-3F410B6C3003}">
      <dgm:prSet/>
      <dgm:spPr/>
      <dgm:t>
        <a:bodyPr/>
        <a:lstStyle/>
        <a:p>
          <a:endParaRPr lang="ru-RU"/>
        </a:p>
      </dgm:t>
    </dgm:pt>
    <dgm:pt modelId="{31EF9283-C202-40A8-B462-ADBDAFB637A7}" type="pres">
      <dgm:prSet presAssocID="{60925CE9-B6FF-4740-AC1B-EFF6A6EFE9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075A7-6200-4D54-A01A-9533A4DD07A3}" type="pres">
      <dgm:prSet presAssocID="{24DC0D93-E735-4AA6-95AC-E36D3D94CDED}" presName="roof" presStyleLbl="dkBgShp" presStyleIdx="0" presStyleCnt="2" custLinFactNeighborY="-94499"/>
      <dgm:spPr/>
      <dgm:t>
        <a:bodyPr/>
        <a:lstStyle/>
        <a:p>
          <a:endParaRPr lang="ru-RU"/>
        </a:p>
      </dgm:t>
    </dgm:pt>
    <dgm:pt modelId="{4570755A-95D8-4A8F-99E0-405DCAA18C34}" type="pres">
      <dgm:prSet presAssocID="{24DC0D93-E735-4AA6-95AC-E36D3D94CDED}" presName="pillars" presStyleCnt="0"/>
      <dgm:spPr/>
    </dgm:pt>
    <dgm:pt modelId="{B64F8E60-3A42-4454-A043-55E3FF6E3ED0}" type="pres">
      <dgm:prSet presAssocID="{24DC0D93-E735-4AA6-95AC-E36D3D94CDE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69511-3B83-41FB-8409-F4CD5244DFC0}" type="pres">
      <dgm:prSet presAssocID="{33BC0643-2A1C-4DB9-A3FE-374902021DC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7F93-E3AE-4F80-B9A7-5A2D136A74F3}" type="pres">
      <dgm:prSet presAssocID="{B2F394F1-9835-47A4-B185-C4B20B186F9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8B83F-769F-4DCC-B879-5D0F05DA095C}" type="pres">
      <dgm:prSet presAssocID="{D8863C3A-A059-46E5-AA1E-C1685E9A78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FF0FA-3516-4019-8290-7037FB731DD1}" type="pres">
      <dgm:prSet presAssocID="{24DC0D93-E735-4AA6-95AC-E36D3D94CDED}" presName="base" presStyleLbl="dkBgShp" presStyleIdx="1" presStyleCnt="2"/>
      <dgm:spPr/>
    </dgm:pt>
  </dgm:ptLst>
  <dgm:cxnLst>
    <dgm:cxn modelId="{A09D92BF-2F49-42FE-9AB7-3EB65720569B}" type="presOf" srcId="{D8863C3A-A059-46E5-AA1E-C1685E9A78C3}" destId="{0748B83F-769F-4DCC-B879-5D0F05DA095C}" srcOrd="0" destOrd="0" presId="urn:microsoft.com/office/officeart/2005/8/layout/hList3"/>
    <dgm:cxn modelId="{33B7E484-FD2B-44A0-ADFE-65C58930DDD6}" srcId="{24DC0D93-E735-4AA6-95AC-E36D3D94CDED}" destId="{D8863C3A-A059-46E5-AA1E-C1685E9A78C3}" srcOrd="3" destOrd="0" parTransId="{45E71580-2FCB-443D-A80E-670157CCBD77}" sibTransId="{601B7AD3-6173-46B3-8AE3-C3EEFABDD536}"/>
    <dgm:cxn modelId="{9CAAF4D0-EF7D-4DF8-BE8D-287D57BD4E75}" type="presOf" srcId="{B2F394F1-9835-47A4-B185-C4B20B186F9B}" destId="{AA657F93-E3AE-4F80-B9A7-5A2D136A74F3}" srcOrd="0" destOrd="0" presId="urn:microsoft.com/office/officeart/2005/8/layout/hList3"/>
    <dgm:cxn modelId="{D7DC9D9C-A177-456D-BB66-3F410B6C3003}" srcId="{24DC0D93-E735-4AA6-95AC-E36D3D94CDED}" destId="{B2F394F1-9835-47A4-B185-C4B20B186F9B}" srcOrd="2" destOrd="0" parTransId="{6851D54C-5D02-4342-9FAA-A2063BAA01C3}" sibTransId="{8B512690-A16F-480D-BA2D-C20D3F6B626D}"/>
    <dgm:cxn modelId="{5C7C4948-FD4E-43FB-AE45-4295BDAB6EDD}" srcId="{24DC0D93-E735-4AA6-95AC-E36D3D94CDED}" destId="{33BC0643-2A1C-4DB9-A3FE-374902021DCF}" srcOrd="1" destOrd="0" parTransId="{9A154612-D34D-4D95-BE9C-9747933ECB55}" sibTransId="{F21EB548-8C20-497D-A530-657CC9ABE17F}"/>
    <dgm:cxn modelId="{674429E1-AD2C-466C-8AE1-54FF08A052FA}" type="presOf" srcId="{24DC0D93-E735-4AA6-95AC-E36D3D94CDED}" destId="{E33075A7-6200-4D54-A01A-9533A4DD07A3}" srcOrd="0" destOrd="0" presId="urn:microsoft.com/office/officeart/2005/8/layout/hList3"/>
    <dgm:cxn modelId="{4EAD325A-2244-496B-9F53-CF3440870316}" srcId="{60925CE9-B6FF-4740-AC1B-EFF6A6EFE9CB}" destId="{24DC0D93-E735-4AA6-95AC-E36D3D94CDED}" srcOrd="0" destOrd="0" parTransId="{CABAC587-CB69-4323-9C3D-79E9F2E2FA32}" sibTransId="{50F24623-BC15-4E88-A8C5-96873C0A7F0D}"/>
    <dgm:cxn modelId="{0D7F092C-7C75-4B77-ADB4-0552F6CBF02C}" type="presOf" srcId="{FBC0D286-45A7-45EA-A6BC-9C791DD4B633}" destId="{B64F8E60-3A42-4454-A043-55E3FF6E3ED0}" srcOrd="0" destOrd="0" presId="urn:microsoft.com/office/officeart/2005/8/layout/hList3"/>
    <dgm:cxn modelId="{51CB406E-938B-498D-8A3C-F9885FF8DB28}" type="presOf" srcId="{60925CE9-B6FF-4740-AC1B-EFF6A6EFE9CB}" destId="{31EF9283-C202-40A8-B462-ADBDAFB637A7}" srcOrd="0" destOrd="0" presId="urn:microsoft.com/office/officeart/2005/8/layout/hList3"/>
    <dgm:cxn modelId="{3B579C71-DB3F-4B0C-80B3-E2AC8F1429AB}" type="presOf" srcId="{33BC0643-2A1C-4DB9-A3FE-374902021DCF}" destId="{7E469511-3B83-41FB-8409-F4CD5244DFC0}" srcOrd="0" destOrd="0" presId="urn:microsoft.com/office/officeart/2005/8/layout/hList3"/>
    <dgm:cxn modelId="{F1DF1007-5B2B-49B6-B340-633B7DA73CBB}" srcId="{24DC0D93-E735-4AA6-95AC-E36D3D94CDED}" destId="{FBC0D286-45A7-45EA-A6BC-9C791DD4B633}" srcOrd="0" destOrd="0" parTransId="{1AAE907C-DD88-44C2-B5F9-EEDAF3CC93FB}" sibTransId="{1BEE6087-F837-4298-B757-869467DE34B1}"/>
    <dgm:cxn modelId="{8217A662-C22D-421A-A884-264E11A2DE86}" type="presParOf" srcId="{31EF9283-C202-40A8-B462-ADBDAFB637A7}" destId="{E33075A7-6200-4D54-A01A-9533A4DD07A3}" srcOrd="0" destOrd="0" presId="urn:microsoft.com/office/officeart/2005/8/layout/hList3"/>
    <dgm:cxn modelId="{A407B65C-B040-4DAA-84A5-863C89A05A5A}" type="presParOf" srcId="{31EF9283-C202-40A8-B462-ADBDAFB637A7}" destId="{4570755A-95D8-4A8F-99E0-405DCAA18C34}" srcOrd="1" destOrd="0" presId="urn:microsoft.com/office/officeart/2005/8/layout/hList3"/>
    <dgm:cxn modelId="{1490FB18-FE31-4C13-9C13-448C596064FF}" type="presParOf" srcId="{4570755A-95D8-4A8F-99E0-405DCAA18C34}" destId="{B64F8E60-3A42-4454-A043-55E3FF6E3ED0}" srcOrd="0" destOrd="0" presId="urn:microsoft.com/office/officeart/2005/8/layout/hList3"/>
    <dgm:cxn modelId="{E30F4C90-F876-4270-87F1-F4CD6376BCDC}" type="presParOf" srcId="{4570755A-95D8-4A8F-99E0-405DCAA18C34}" destId="{7E469511-3B83-41FB-8409-F4CD5244DFC0}" srcOrd="1" destOrd="0" presId="urn:microsoft.com/office/officeart/2005/8/layout/hList3"/>
    <dgm:cxn modelId="{E9DA40D0-069B-4890-81E2-1B56B665AAAC}" type="presParOf" srcId="{4570755A-95D8-4A8F-99E0-405DCAA18C34}" destId="{AA657F93-E3AE-4F80-B9A7-5A2D136A74F3}" srcOrd="2" destOrd="0" presId="urn:microsoft.com/office/officeart/2005/8/layout/hList3"/>
    <dgm:cxn modelId="{F804D75A-EFEE-4F9C-BC6C-62A0E88470C3}" type="presParOf" srcId="{4570755A-95D8-4A8F-99E0-405DCAA18C34}" destId="{0748B83F-769F-4DCC-B879-5D0F05DA095C}" srcOrd="3" destOrd="0" presId="urn:microsoft.com/office/officeart/2005/8/layout/hList3"/>
    <dgm:cxn modelId="{251E29D3-18BF-4A43-BEF0-C57E5C1AA666}" type="presParOf" srcId="{31EF9283-C202-40A8-B462-ADBDAFB637A7}" destId="{398FF0FA-3516-4019-8290-7037FB731DD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8288C-490C-4E85-BEBD-C2796C111AC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E93BD2-274B-4283-8F45-89DB42A85DDE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Общегосударственные вопросы</a:t>
          </a:r>
          <a:endParaRPr lang="ru-RU" sz="1200" b="1" dirty="0"/>
        </a:p>
      </dgm:t>
    </dgm:pt>
    <dgm:pt modelId="{8D242611-3FF5-48D9-9D2B-413D0B2182DF}" type="parTrans" cxnId="{D4756EE0-C2CB-4492-9300-E69F4B7557F4}">
      <dgm:prSet/>
      <dgm:spPr/>
      <dgm:t>
        <a:bodyPr/>
        <a:lstStyle/>
        <a:p>
          <a:endParaRPr lang="ru-RU"/>
        </a:p>
      </dgm:t>
    </dgm:pt>
    <dgm:pt modelId="{34CD5902-194A-4C12-AB8C-30553DFCC8E3}" type="sibTrans" cxnId="{D4756EE0-C2CB-4492-9300-E69F4B7557F4}">
      <dgm:prSet/>
      <dgm:spPr/>
      <dgm:t>
        <a:bodyPr/>
        <a:lstStyle/>
        <a:p>
          <a:endParaRPr lang="ru-RU"/>
        </a:p>
      </dgm:t>
    </dgm:pt>
    <dgm:pt modelId="{5CAAA881-C7FF-4E36-A8CF-0F35DC634C8A}">
      <dgm:prSet phldrT="[Текст]"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Жилищно-коммунальное хозяйство</a:t>
          </a:r>
          <a:endParaRPr lang="ru-RU" sz="1200" b="1" dirty="0"/>
        </a:p>
      </dgm:t>
    </dgm:pt>
    <dgm:pt modelId="{4F055B0A-AE7F-4386-A0D1-C85A8D785B18}" type="parTrans" cxnId="{B947FCD5-4488-4272-9B0D-96C50073AB9B}">
      <dgm:prSet/>
      <dgm:spPr/>
      <dgm:t>
        <a:bodyPr/>
        <a:lstStyle/>
        <a:p>
          <a:endParaRPr lang="ru-RU"/>
        </a:p>
      </dgm:t>
    </dgm:pt>
    <dgm:pt modelId="{D1985981-FCC8-41F1-A2DF-DDED56530298}" type="sibTrans" cxnId="{B947FCD5-4488-4272-9B0D-96C50073AB9B}">
      <dgm:prSet/>
      <dgm:spPr/>
      <dgm:t>
        <a:bodyPr/>
        <a:lstStyle/>
        <a:p>
          <a:endParaRPr lang="ru-RU"/>
        </a:p>
      </dgm:t>
    </dgm:pt>
    <dgm:pt modelId="{A7EBE5C1-4BD8-43BB-9C65-D54D1CA9E31C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Физическая культура и спорт</a:t>
          </a:r>
          <a:endParaRPr lang="ru-RU" sz="1200" b="1" dirty="0"/>
        </a:p>
      </dgm:t>
    </dgm:pt>
    <dgm:pt modelId="{AB05F647-6071-469B-AC6C-A50F115EC5BF}" type="parTrans" cxnId="{C53B1465-DCC6-4F22-BBA6-2F11487A8427}">
      <dgm:prSet/>
      <dgm:spPr/>
      <dgm:t>
        <a:bodyPr/>
        <a:lstStyle/>
        <a:p>
          <a:endParaRPr lang="ru-RU"/>
        </a:p>
      </dgm:t>
    </dgm:pt>
    <dgm:pt modelId="{9AABA27E-81DE-46AE-81EC-CFD5D5130FCD}" type="sibTrans" cxnId="{C53B1465-DCC6-4F22-BBA6-2F11487A8427}">
      <dgm:prSet/>
      <dgm:spPr/>
      <dgm:t>
        <a:bodyPr/>
        <a:lstStyle/>
        <a:p>
          <a:endParaRPr lang="ru-RU"/>
        </a:p>
      </dgm:t>
    </dgm:pt>
    <dgm:pt modelId="{9CCBC35A-5410-462C-A27F-5580C1B24EA2}">
      <dgm:prSet custT="1"/>
      <dgm:spPr>
        <a:solidFill>
          <a:srgbClr val="CC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оборона</a:t>
          </a:r>
          <a:endParaRPr lang="ru-RU" sz="1200" b="1" dirty="0"/>
        </a:p>
      </dgm:t>
    </dgm:pt>
    <dgm:pt modelId="{A661956A-FF0A-41D3-B87E-729D985F921C}" type="parTrans" cxnId="{A13A0D99-4858-4777-9577-F0A5914AE777}">
      <dgm:prSet/>
      <dgm:spPr/>
      <dgm:t>
        <a:bodyPr/>
        <a:lstStyle/>
        <a:p>
          <a:endParaRPr lang="ru-RU"/>
        </a:p>
      </dgm:t>
    </dgm:pt>
    <dgm:pt modelId="{970E48AF-847E-427F-A4B2-4F62F124EA00}" type="sibTrans" cxnId="{A13A0D99-4858-4777-9577-F0A5914AE777}">
      <dgm:prSet/>
      <dgm:spPr/>
      <dgm:t>
        <a:bodyPr/>
        <a:lstStyle/>
        <a:p>
          <a:endParaRPr lang="ru-RU"/>
        </a:p>
      </dgm:t>
    </dgm:pt>
    <dgm:pt modelId="{14A75319-7024-4BB3-94C8-D5BB470BA337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Охрана окружающей среды</a:t>
          </a:r>
          <a:endParaRPr lang="ru-RU" sz="1200" b="1" dirty="0"/>
        </a:p>
      </dgm:t>
    </dgm:pt>
    <dgm:pt modelId="{9D02DAC1-172C-4E5B-829D-31516118F413}" type="parTrans" cxnId="{493121D4-DE68-4FE5-8612-E483A1925184}">
      <dgm:prSet/>
      <dgm:spPr/>
      <dgm:t>
        <a:bodyPr/>
        <a:lstStyle/>
        <a:p>
          <a:endParaRPr lang="ru-RU"/>
        </a:p>
      </dgm:t>
    </dgm:pt>
    <dgm:pt modelId="{8B0B228F-7C50-42EF-B8B6-5BB3E59A6448}" type="sibTrans" cxnId="{493121D4-DE68-4FE5-8612-E483A1925184}">
      <dgm:prSet/>
      <dgm:spPr/>
      <dgm:t>
        <a:bodyPr/>
        <a:lstStyle/>
        <a:p>
          <a:endParaRPr lang="ru-RU"/>
        </a:p>
      </dgm:t>
    </dgm:pt>
    <dgm:pt modelId="{46B97C8B-DF56-468B-BE66-E3129FA1E941}">
      <dgm:prSet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Средства массовой информации</a:t>
          </a:r>
          <a:endParaRPr lang="ru-RU" sz="1200" b="1" dirty="0"/>
        </a:p>
      </dgm:t>
    </dgm:pt>
    <dgm:pt modelId="{F0E19975-DC6D-40FC-A037-6D261BC35E3F}" type="parTrans" cxnId="{B56E9A17-8A69-4B3B-A0D1-F6D36C70C050}">
      <dgm:prSet/>
      <dgm:spPr/>
      <dgm:t>
        <a:bodyPr/>
        <a:lstStyle/>
        <a:p>
          <a:endParaRPr lang="ru-RU"/>
        </a:p>
      </dgm:t>
    </dgm:pt>
    <dgm:pt modelId="{D516C89C-65DD-48D3-8193-965960335AFC}" type="sibTrans" cxnId="{B56E9A17-8A69-4B3B-A0D1-F6D36C70C050}">
      <dgm:prSet/>
      <dgm:spPr/>
      <dgm:t>
        <a:bodyPr/>
        <a:lstStyle/>
        <a:p>
          <a:endParaRPr lang="ru-RU"/>
        </a:p>
      </dgm:t>
    </dgm:pt>
    <dgm:pt modelId="{D8217613-AE7E-4E93-823F-ACED03C24583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безопасность и правоохранительная деятельность</a:t>
          </a:r>
          <a:endParaRPr lang="ru-RU" sz="1200" b="1" dirty="0"/>
        </a:p>
      </dgm:t>
    </dgm:pt>
    <dgm:pt modelId="{A2BEF77D-2E98-4E3F-9893-318E01FF4273}" type="parTrans" cxnId="{5CF84E75-B490-4B67-9FFD-7D317204CB62}">
      <dgm:prSet/>
      <dgm:spPr/>
      <dgm:t>
        <a:bodyPr/>
        <a:lstStyle/>
        <a:p>
          <a:endParaRPr lang="ru-RU"/>
        </a:p>
      </dgm:t>
    </dgm:pt>
    <dgm:pt modelId="{5FBF2FB0-6764-4AAC-B4BB-0568C61C5694}" type="sibTrans" cxnId="{5CF84E75-B490-4B67-9FFD-7D317204CB62}">
      <dgm:prSet/>
      <dgm:spPr/>
      <dgm:t>
        <a:bodyPr/>
        <a:lstStyle/>
        <a:p>
          <a:endParaRPr lang="ru-RU"/>
        </a:p>
      </dgm:t>
    </dgm:pt>
    <dgm:pt modelId="{30819958-8CCA-4B96-BEAD-E7D9C2E232B6}">
      <dgm:prSet custT="1"/>
      <dgm:spPr>
        <a:solidFill>
          <a:srgbClr val="FF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Образование</a:t>
          </a:r>
          <a:endParaRPr lang="ru-RU" sz="1200" b="1" dirty="0"/>
        </a:p>
      </dgm:t>
    </dgm:pt>
    <dgm:pt modelId="{DBD4397A-DE4C-4B0C-8498-EFF9BA208552}" type="parTrans" cxnId="{3127F5E9-AE4A-49DE-BE78-4F0840FDA0ED}">
      <dgm:prSet/>
      <dgm:spPr/>
      <dgm:t>
        <a:bodyPr/>
        <a:lstStyle/>
        <a:p>
          <a:endParaRPr lang="ru-RU"/>
        </a:p>
      </dgm:t>
    </dgm:pt>
    <dgm:pt modelId="{5146E8F6-29A6-41A9-ACF3-E7AD61B74D49}" type="sibTrans" cxnId="{3127F5E9-AE4A-49DE-BE78-4F0840FDA0ED}">
      <dgm:prSet/>
      <dgm:spPr/>
      <dgm:t>
        <a:bodyPr/>
        <a:lstStyle/>
        <a:p>
          <a:endParaRPr lang="ru-RU"/>
        </a:p>
      </dgm:t>
    </dgm:pt>
    <dgm:pt modelId="{FC14E49A-7BDB-476D-8D20-7B8F544C2992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экономика</a:t>
          </a:r>
          <a:endParaRPr lang="ru-RU" sz="1200" b="1" dirty="0"/>
        </a:p>
      </dgm:t>
    </dgm:pt>
    <dgm:pt modelId="{6128B82F-63C2-467B-9CF0-6112E775F197}" type="parTrans" cxnId="{50B4A41B-DADF-48E3-A50E-074C593D8E26}">
      <dgm:prSet/>
      <dgm:spPr/>
      <dgm:t>
        <a:bodyPr/>
        <a:lstStyle/>
        <a:p>
          <a:endParaRPr lang="ru-RU"/>
        </a:p>
      </dgm:t>
    </dgm:pt>
    <dgm:pt modelId="{2BD2C1F3-0977-430A-A170-2D1BABA25F05}" type="sibTrans" cxnId="{50B4A41B-DADF-48E3-A50E-074C593D8E26}">
      <dgm:prSet/>
      <dgm:spPr/>
      <dgm:t>
        <a:bodyPr/>
        <a:lstStyle/>
        <a:p>
          <a:endParaRPr lang="ru-RU"/>
        </a:p>
      </dgm:t>
    </dgm:pt>
    <dgm:pt modelId="{E684C99C-427C-45F3-8573-6BFBDF7EC6B9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Обслуживание муниципального долга</a:t>
          </a:r>
          <a:endParaRPr lang="ru-RU" sz="1200" b="1" dirty="0"/>
        </a:p>
      </dgm:t>
    </dgm:pt>
    <dgm:pt modelId="{CCBCA442-1043-44EC-8519-8AAE596E4977}" type="parTrans" cxnId="{977CA953-E4D9-49B6-A1C7-94B61A5EFB5D}">
      <dgm:prSet/>
      <dgm:spPr/>
      <dgm:t>
        <a:bodyPr/>
        <a:lstStyle/>
        <a:p>
          <a:endParaRPr lang="ru-RU"/>
        </a:p>
      </dgm:t>
    </dgm:pt>
    <dgm:pt modelId="{F80E662F-0474-429D-B1C7-389BDF00F60B}" type="sibTrans" cxnId="{977CA953-E4D9-49B6-A1C7-94B61A5EFB5D}">
      <dgm:prSet/>
      <dgm:spPr/>
      <dgm:t>
        <a:bodyPr/>
        <a:lstStyle/>
        <a:p>
          <a:endParaRPr lang="ru-RU"/>
        </a:p>
      </dgm:t>
    </dgm:pt>
    <dgm:pt modelId="{D27A9A58-3C8C-41C0-AEFF-920F18C322A6}">
      <dgm:prSet custT="1"/>
      <dgm:spPr>
        <a:solidFill>
          <a:schemeClr val="accent5">
            <a:lumMod val="75000"/>
            <a:alpha val="40000"/>
          </a:schemeClr>
        </a:solidFill>
      </dgm:spPr>
      <dgm:t>
        <a:bodyPr/>
        <a:lstStyle/>
        <a:p>
          <a:r>
            <a:rPr lang="ru-RU" sz="1200" b="1" dirty="0" smtClean="0"/>
            <a:t>Культура и кинематография</a:t>
          </a:r>
          <a:endParaRPr lang="ru-RU" sz="1200" b="1" dirty="0"/>
        </a:p>
      </dgm:t>
    </dgm:pt>
    <dgm:pt modelId="{47BE2DC6-6305-4CF0-87D9-070E379F9FF6}" type="parTrans" cxnId="{07EC9CA8-9117-416E-BEF3-7CA23BAC4DBE}">
      <dgm:prSet/>
      <dgm:spPr/>
      <dgm:t>
        <a:bodyPr/>
        <a:lstStyle/>
        <a:p>
          <a:endParaRPr lang="ru-RU"/>
        </a:p>
      </dgm:t>
    </dgm:pt>
    <dgm:pt modelId="{18794BDF-E79C-412D-8F5D-34A2EB8BA57B}" type="sibTrans" cxnId="{07EC9CA8-9117-416E-BEF3-7CA23BAC4DBE}">
      <dgm:prSet/>
      <dgm:spPr/>
      <dgm:t>
        <a:bodyPr/>
        <a:lstStyle/>
        <a:p>
          <a:endParaRPr lang="ru-RU"/>
        </a:p>
      </dgm:t>
    </dgm:pt>
    <dgm:pt modelId="{3D47200B-3CC9-4D7B-83C7-E5EDC5669F53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Финансовая помощь бюджетам других уровней</a:t>
          </a:r>
          <a:endParaRPr lang="ru-RU" sz="1200" b="1" dirty="0"/>
        </a:p>
      </dgm:t>
    </dgm:pt>
    <dgm:pt modelId="{E06995F9-EA5B-460F-B2D5-82D7D2DDE6E7}" type="parTrans" cxnId="{A768AA4D-F895-43DC-94DC-45AF946535F3}">
      <dgm:prSet/>
      <dgm:spPr/>
      <dgm:t>
        <a:bodyPr/>
        <a:lstStyle/>
        <a:p>
          <a:endParaRPr lang="ru-RU"/>
        </a:p>
      </dgm:t>
    </dgm:pt>
    <dgm:pt modelId="{200DD096-5267-4485-BE3A-3925158DB0D7}" type="sibTrans" cxnId="{A768AA4D-F895-43DC-94DC-45AF946535F3}">
      <dgm:prSet/>
      <dgm:spPr/>
      <dgm:t>
        <a:bodyPr/>
        <a:lstStyle/>
        <a:p>
          <a:endParaRPr lang="ru-RU"/>
        </a:p>
      </dgm:t>
    </dgm:pt>
    <dgm:pt modelId="{0F1EAB6A-6E53-4EA7-86FA-99D01DDD849B}">
      <dgm:prSet custT="1"/>
      <dgm:spPr>
        <a:solidFill>
          <a:srgbClr val="00B05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Социальная политика</a:t>
          </a:r>
          <a:endParaRPr lang="ru-RU" sz="1200" b="1" dirty="0"/>
        </a:p>
      </dgm:t>
    </dgm:pt>
    <dgm:pt modelId="{DB5D4617-055F-4678-875F-A34B8872793C}" type="parTrans" cxnId="{FCD7325F-01FB-47EF-A4A2-F61699F7EECD}">
      <dgm:prSet/>
      <dgm:spPr/>
      <dgm:t>
        <a:bodyPr/>
        <a:lstStyle/>
        <a:p>
          <a:endParaRPr lang="ru-RU"/>
        </a:p>
      </dgm:t>
    </dgm:pt>
    <dgm:pt modelId="{A2244DE9-5B8B-4E97-8183-6CCAF2F002D0}" type="sibTrans" cxnId="{FCD7325F-01FB-47EF-A4A2-F61699F7EECD}">
      <dgm:prSet/>
      <dgm:spPr/>
      <dgm:t>
        <a:bodyPr/>
        <a:lstStyle/>
        <a:p>
          <a:endParaRPr lang="ru-RU"/>
        </a:p>
      </dgm:t>
    </dgm:pt>
    <dgm:pt modelId="{90610BF1-4E80-4E83-922D-8399B071699F}" type="pres">
      <dgm:prSet presAssocID="{5F38288C-490C-4E85-BEBD-C2796C111A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1D165C-B3DA-464B-A1EA-2135A6103096}" type="pres">
      <dgm:prSet presAssocID="{81E93BD2-274B-4283-8F45-89DB42A85DDE}" presName="composite" presStyleCnt="0"/>
      <dgm:spPr/>
    </dgm:pt>
    <dgm:pt modelId="{B5FFE1EE-AF8B-49E2-BC09-DCDCFCCD5EA8}" type="pres">
      <dgm:prSet presAssocID="{81E93BD2-274B-4283-8F45-89DB42A85DDE}" presName="rect1" presStyleLbl="tr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57962-E66D-45DC-81C6-333EAEE75E1E}" type="pres">
      <dgm:prSet presAssocID="{81E93BD2-274B-4283-8F45-89DB42A85DDE}" presName="rect2" presStyleLbl="fgImgPlace1" presStyleIdx="0" presStyleCnt="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22D74B0E-22D2-4F8F-AC55-F07627034679}" type="pres">
      <dgm:prSet presAssocID="{34CD5902-194A-4C12-AB8C-30553DFCC8E3}" presName="sibTrans" presStyleCnt="0"/>
      <dgm:spPr/>
    </dgm:pt>
    <dgm:pt modelId="{CC0DD99D-7438-459B-8D87-FC513A657BA6}" type="pres">
      <dgm:prSet presAssocID="{5CAAA881-C7FF-4E36-A8CF-0F35DC634C8A}" presName="composite" presStyleCnt="0"/>
      <dgm:spPr/>
    </dgm:pt>
    <dgm:pt modelId="{52D926D0-0349-4713-844C-306D0DEBB9D7}" type="pres">
      <dgm:prSet presAssocID="{5CAAA881-C7FF-4E36-A8CF-0F35DC634C8A}" presName="rect1" presStyleLbl="trAlignAcc1" presStyleIdx="1" presStyleCnt="13" custLinFactX="-10372" custLinFactY="200000" custLinFactNeighborX="-100000" custLinFactNeighborY="29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5E7A8-82B1-463A-8C82-603DE1CCC66B}" type="pres">
      <dgm:prSet presAssocID="{5CAAA881-C7FF-4E36-A8CF-0F35DC634C8A}" presName="rect2" presStyleLbl="fgImgPlace1" presStyleIdx="1" presStyleCnt="13" custLinFactX="-200000" custLinFactY="200000" custLinFactNeighborX="-299767" custLinFactNeighborY="2643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D8D67F2-9CB5-4D56-9712-97AC1A834813}" type="pres">
      <dgm:prSet presAssocID="{D1985981-FCC8-41F1-A2DF-DDED56530298}" presName="sibTrans" presStyleCnt="0"/>
      <dgm:spPr/>
    </dgm:pt>
    <dgm:pt modelId="{16B3A1D7-3624-4DFE-BFF0-FE9060A54634}" type="pres">
      <dgm:prSet presAssocID="{A7EBE5C1-4BD8-43BB-9C65-D54D1CA9E31C}" presName="composite" presStyleCnt="0"/>
      <dgm:spPr/>
    </dgm:pt>
    <dgm:pt modelId="{BFDC8EF3-EFB3-4847-89CA-DBD6925BFF30}" type="pres">
      <dgm:prSet presAssocID="{A7EBE5C1-4BD8-43BB-9C65-D54D1CA9E31C}" presName="rect1" presStyleLbl="trAlignAcc1" presStyleIdx="2" presStyleCnt="13" custLinFactX="-10697" custLinFactY="200000" custLinFactNeighborX="-100000" custLinFactNeighborY="29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7159F-A514-4599-85F0-2CA54A604D2E}" type="pres">
      <dgm:prSet presAssocID="{A7EBE5C1-4BD8-43BB-9C65-D54D1CA9E31C}" presName="rect2" presStyleLbl="fgImgPlace1" presStyleIdx="2" presStyleCnt="13" custLinFactX="-201255" custLinFactY="200000" custLinFactNeighborX="-300000" custLinFactNeighborY="27386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774CFE3-8A8A-4D07-BF39-58047A4040B8}" type="pres">
      <dgm:prSet presAssocID="{9AABA27E-81DE-46AE-81EC-CFD5D5130FCD}" presName="sibTrans" presStyleCnt="0"/>
      <dgm:spPr/>
    </dgm:pt>
    <dgm:pt modelId="{AEA61510-2A3F-40B8-BF93-AAB05B1726ED}" type="pres">
      <dgm:prSet presAssocID="{9CCBC35A-5410-462C-A27F-5580C1B24EA2}" presName="composite" presStyleCnt="0"/>
      <dgm:spPr/>
    </dgm:pt>
    <dgm:pt modelId="{9AD8BFE6-3375-438F-866C-CC85F72EEFC4}" type="pres">
      <dgm:prSet presAssocID="{9CCBC35A-5410-462C-A27F-5580C1B24EA2}" presName="rect1" presStyleLbl="tr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C00A0-60C7-4AB8-A10C-6ADCC61DB35E}" type="pres">
      <dgm:prSet presAssocID="{9CCBC35A-5410-462C-A27F-5580C1B24EA2}" presName="rect2" presStyleLbl="fgImgPlace1" presStyleIdx="3" presStyleCnt="1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  <dgm:t>
        <a:bodyPr/>
        <a:lstStyle/>
        <a:p>
          <a:endParaRPr lang="ru-RU"/>
        </a:p>
      </dgm:t>
    </dgm:pt>
    <dgm:pt modelId="{F718A2C4-DC1C-4E80-87C3-BE015946D39F}" type="pres">
      <dgm:prSet presAssocID="{970E48AF-847E-427F-A4B2-4F62F124EA00}" presName="sibTrans" presStyleCnt="0"/>
      <dgm:spPr/>
    </dgm:pt>
    <dgm:pt modelId="{C825C478-56F0-4C8A-89AB-B9AAB0CC974A}" type="pres">
      <dgm:prSet presAssocID="{14A75319-7024-4BB3-94C8-D5BB470BA337}" presName="composite" presStyleCnt="0"/>
      <dgm:spPr/>
    </dgm:pt>
    <dgm:pt modelId="{D7E028B4-01B0-4316-8275-F13324E9CB09}" type="pres">
      <dgm:prSet presAssocID="{14A75319-7024-4BB3-94C8-D5BB470BA337}" presName="rect1" presStyleLbl="trAlignAcc1" presStyleIdx="4" presStyleCnt="13" custLinFactY="-11907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97F87-5334-4C5C-A21F-2131CA9F6604}" type="pres">
      <dgm:prSet presAssocID="{14A75319-7024-4BB3-94C8-D5BB470BA337}" presName="rect2" presStyleLbl="fgImgPlace1" presStyleIdx="4" presStyleCnt="13" custLinFactY="-11834" custLinFactNeighborX="-696" custLinFactNeighborY="-10000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D394C688-FA29-47F7-81C5-534D1AC3EB8E}" type="pres">
      <dgm:prSet presAssocID="{8B0B228F-7C50-42EF-B8B6-5BB3E59A6448}" presName="sibTrans" presStyleCnt="0"/>
      <dgm:spPr/>
    </dgm:pt>
    <dgm:pt modelId="{C230C602-61D4-4A66-8EA1-70B6DB9A6C27}" type="pres">
      <dgm:prSet presAssocID="{46B97C8B-DF56-468B-BE66-E3129FA1E941}" presName="composite" presStyleCnt="0"/>
      <dgm:spPr/>
    </dgm:pt>
    <dgm:pt modelId="{83DECF6D-E46A-4832-846D-8364662F57F3}" type="pres">
      <dgm:prSet presAssocID="{46B97C8B-DF56-468B-BE66-E3129FA1E941}" presName="rect1" presStyleLbl="trAlignAcc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D6E24-910F-4E35-B227-AB1B65D848D4}" type="pres">
      <dgm:prSet presAssocID="{46B97C8B-DF56-468B-BE66-E3129FA1E941}" presName="rect2" presStyleLbl="fgImgPlace1" presStyleIdx="5" presStyleCnt="1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</dgm:spPr>
      <dgm:t>
        <a:bodyPr/>
        <a:lstStyle/>
        <a:p>
          <a:endParaRPr lang="ru-RU"/>
        </a:p>
      </dgm:t>
    </dgm:pt>
    <dgm:pt modelId="{ABA20FAB-3735-4DE7-A24C-91D8F695517C}" type="pres">
      <dgm:prSet presAssocID="{D516C89C-65DD-48D3-8193-965960335AFC}" presName="sibTrans" presStyleCnt="0"/>
      <dgm:spPr/>
    </dgm:pt>
    <dgm:pt modelId="{51DDAAF5-D82D-47C4-A524-1B1EFF167B19}" type="pres">
      <dgm:prSet presAssocID="{D8217613-AE7E-4E93-823F-ACED03C24583}" presName="composite" presStyleCnt="0"/>
      <dgm:spPr/>
    </dgm:pt>
    <dgm:pt modelId="{490DCDDD-4039-4819-9BB4-2124B6BED493}" type="pres">
      <dgm:prSet presAssocID="{D8217613-AE7E-4E93-823F-ACED03C24583}" presName="rect1" presStyleLbl="trAlignAcc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8E5C1-09CD-4EAE-BD2E-379B87B5C1EF}" type="pres">
      <dgm:prSet presAssocID="{D8217613-AE7E-4E93-823F-ACED03C24583}" presName="rect2" presStyleLbl="fgImgPlace1" presStyleIdx="6" presStyleCnt="13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</dgm:pt>
    <dgm:pt modelId="{CE0319B3-2656-4865-9048-C46F31278B7E}" type="pres">
      <dgm:prSet presAssocID="{5FBF2FB0-6764-4AAC-B4BB-0568C61C5694}" presName="sibTrans" presStyleCnt="0"/>
      <dgm:spPr/>
    </dgm:pt>
    <dgm:pt modelId="{71B954A2-211C-45A6-AC8C-6D05959EA446}" type="pres">
      <dgm:prSet presAssocID="{30819958-8CCA-4B96-BEAD-E7D9C2E232B6}" presName="composite" presStyleCnt="0"/>
      <dgm:spPr/>
    </dgm:pt>
    <dgm:pt modelId="{8EB880D9-C162-4631-924A-525BB340B4D4}" type="pres">
      <dgm:prSet presAssocID="{30819958-8CCA-4B96-BEAD-E7D9C2E232B6}" presName="rect1" presStyleLbl="trAlignAcc1" presStyleIdx="7" presStyleCnt="13" custLinFactY="-18018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3A4B8-F51D-4034-B0F9-131426213F6B}" type="pres">
      <dgm:prSet presAssocID="{30819958-8CCA-4B96-BEAD-E7D9C2E232B6}" presName="rect2" presStyleLbl="fgImgPlace1" presStyleIdx="7" presStyleCnt="13" custLinFactY="-17654" custLinFactNeighborX="-696" custLinFactNeighborY="-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0AA02174-0BC9-4FE7-BB33-B8E94E4FE4BA}" type="pres">
      <dgm:prSet presAssocID="{5146E8F6-29A6-41A9-ACF3-E7AD61B74D49}" presName="sibTrans" presStyleCnt="0"/>
      <dgm:spPr/>
    </dgm:pt>
    <dgm:pt modelId="{4341F231-9216-49F7-93B5-A64201E0803C}" type="pres">
      <dgm:prSet presAssocID="{E684C99C-427C-45F3-8573-6BFBDF7EC6B9}" presName="composite" presStyleCnt="0"/>
      <dgm:spPr/>
    </dgm:pt>
    <dgm:pt modelId="{61D98912-59F1-4DFC-966B-05401E2CABCF}" type="pres">
      <dgm:prSet presAssocID="{E684C99C-427C-45F3-8573-6BFBDF7EC6B9}" presName="rect1" presStyleLbl="tr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CD260-A4E2-4CD1-930C-417724275468}" type="pres">
      <dgm:prSet presAssocID="{E684C99C-427C-45F3-8573-6BFBDF7EC6B9}" presName="rect2" presStyleLbl="fgImgPlace1" presStyleIdx="8" presStyleCnt="1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6E93266-6F06-4AEC-BE4D-3844A5B25D60}" type="pres">
      <dgm:prSet presAssocID="{F80E662F-0474-429D-B1C7-389BDF00F60B}" presName="sibTrans" presStyleCnt="0"/>
      <dgm:spPr/>
    </dgm:pt>
    <dgm:pt modelId="{C1951519-DE5F-47CD-9F07-DB9B2116CE28}" type="pres">
      <dgm:prSet presAssocID="{FC14E49A-7BDB-476D-8D20-7B8F544C2992}" presName="composite" presStyleCnt="0"/>
      <dgm:spPr/>
    </dgm:pt>
    <dgm:pt modelId="{BF0AD19D-770B-411C-A7F7-EAE13070821E}" type="pres">
      <dgm:prSet presAssocID="{FC14E49A-7BDB-476D-8D20-7B8F544C2992}" presName="rect1" presStyleLbl="tr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A0DC8-6E4D-4188-8DAB-BD8A6724E06F}" type="pres">
      <dgm:prSet presAssocID="{FC14E49A-7BDB-476D-8D20-7B8F544C2992}" presName="rect2" presStyleLbl="fgImgPlace1" presStyleIdx="9" presStyleCnt="13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D95B0CE9-3989-4C2E-BC48-6E6F99DDB8C0}" type="pres">
      <dgm:prSet presAssocID="{2BD2C1F3-0977-430A-A170-2D1BABA25F05}" presName="sibTrans" presStyleCnt="0"/>
      <dgm:spPr/>
    </dgm:pt>
    <dgm:pt modelId="{05D227F0-8E90-4AB0-BA9D-0282C8260CDB}" type="pres">
      <dgm:prSet presAssocID="{D27A9A58-3C8C-41C0-AEFF-920F18C322A6}" presName="composite" presStyleCnt="0"/>
      <dgm:spPr/>
    </dgm:pt>
    <dgm:pt modelId="{FB42B0CF-A5F7-4942-8B8B-22D96659B3A0}" type="pres">
      <dgm:prSet presAssocID="{D27A9A58-3C8C-41C0-AEFF-920F18C322A6}" presName="rect1" presStyleLbl="trAlignAcc1" presStyleIdx="10" presStyleCnt="13" custLinFactY="-24130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FE482-A7BE-4EF7-B3B4-91A887D56236}" type="pres">
      <dgm:prSet presAssocID="{D27A9A58-3C8C-41C0-AEFF-920F18C322A6}" presName="rect2" presStyleLbl="fgImgPlace1" presStyleIdx="10" presStyleCnt="13" custLinFactY="-13969" custLinFactNeighborX="-696" custLinFactNeighborY="-100000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8E9D22D3-D2EE-4CAE-B63B-8DE671294552}" type="pres">
      <dgm:prSet presAssocID="{18794BDF-E79C-412D-8F5D-34A2EB8BA57B}" presName="sibTrans" presStyleCnt="0"/>
      <dgm:spPr/>
    </dgm:pt>
    <dgm:pt modelId="{2F0AA29A-3F52-44C5-AC2F-7B26E45C5D13}" type="pres">
      <dgm:prSet presAssocID="{3D47200B-3CC9-4D7B-83C7-E5EDC5669F53}" presName="composite" presStyleCnt="0"/>
      <dgm:spPr/>
    </dgm:pt>
    <dgm:pt modelId="{A26459AD-5B56-4BCB-A440-C02F12D53716}" type="pres">
      <dgm:prSet presAssocID="{3D47200B-3CC9-4D7B-83C7-E5EDC5669F53}" presName="rect1" presStyleLbl="trAlignAcc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DA4B7-B808-489B-8F6A-A74856881722}" type="pres">
      <dgm:prSet presAssocID="{3D47200B-3CC9-4D7B-83C7-E5EDC5669F53}" presName="rect2" presStyleLbl="fgImgPlace1" presStyleIdx="11" presStyleCnt="13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7357F3AF-47A8-4829-8A06-359922FA97E6}" type="pres">
      <dgm:prSet presAssocID="{200DD096-5267-4485-BE3A-3925158DB0D7}" presName="sibTrans" presStyleCnt="0"/>
      <dgm:spPr/>
    </dgm:pt>
    <dgm:pt modelId="{BC4EBAD8-23AE-49BC-BCE3-81EABC923969}" type="pres">
      <dgm:prSet presAssocID="{0F1EAB6A-6E53-4EA7-86FA-99D01DDD849B}" presName="composite" presStyleCnt="0"/>
      <dgm:spPr/>
    </dgm:pt>
    <dgm:pt modelId="{37E2580F-7BCF-480B-B6A8-1F01AFD417CF}" type="pres">
      <dgm:prSet presAssocID="{0F1EAB6A-6E53-4EA7-86FA-99D01DDD849B}" presName="rect1" presStyleLbl="trAlignAcc1" presStyleIdx="12" presStyleCnt="13" custLinFactY="-30242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44AB-63B4-4490-AC58-71AE2ACC3C9A}" type="pres">
      <dgm:prSet presAssocID="{0F1EAB6A-6E53-4EA7-86FA-99D01DDD849B}" presName="rect2" presStyleLbl="fgImgPlace1" presStyleIdx="12" presStyleCnt="13" custLinFactY="-19789" custLinFactNeighborX="-696" custLinFactNeighborY="-100000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50B4A41B-DADF-48E3-A50E-074C593D8E26}" srcId="{5F38288C-490C-4E85-BEBD-C2796C111AC1}" destId="{FC14E49A-7BDB-476D-8D20-7B8F544C2992}" srcOrd="9" destOrd="0" parTransId="{6128B82F-63C2-467B-9CF0-6112E775F197}" sibTransId="{2BD2C1F3-0977-430A-A170-2D1BABA25F05}"/>
    <dgm:cxn modelId="{600DCF6B-05D3-4973-AE3F-67EF0C51AD01}" type="presOf" srcId="{0F1EAB6A-6E53-4EA7-86FA-99D01DDD849B}" destId="{37E2580F-7BCF-480B-B6A8-1F01AFD417CF}" srcOrd="0" destOrd="0" presId="urn:microsoft.com/office/officeart/2008/layout/PictureStrips"/>
    <dgm:cxn modelId="{5CF84E75-B490-4B67-9FFD-7D317204CB62}" srcId="{5F38288C-490C-4E85-BEBD-C2796C111AC1}" destId="{D8217613-AE7E-4E93-823F-ACED03C24583}" srcOrd="6" destOrd="0" parTransId="{A2BEF77D-2E98-4E3F-9893-318E01FF4273}" sibTransId="{5FBF2FB0-6764-4AAC-B4BB-0568C61C5694}"/>
    <dgm:cxn modelId="{7123FE63-DD2F-4C1E-94F7-9B7B8DD0DA02}" type="presOf" srcId="{5CAAA881-C7FF-4E36-A8CF-0F35DC634C8A}" destId="{52D926D0-0349-4713-844C-306D0DEBB9D7}" srcOrd="0" destOrd="0" presId="urn:microsoft.com/office/officeart/2008/layout/PictureStrips"/>
    <dgm:cxn modelId="{ED50C964-D2E0-498E-B3DA-CB8DF92BF22E}" type="presOf" srcId="{A7EBE5C1-4BD8-43BB-9C65-D54D1CA9E31C}" destId="{BFDC8EF3-EFB3-4847-89CA-DBD6925BFF30}" srcOrd="0" destOrd="0" presId="urn:microsoft.com/office/officeart/2008/layout/PictureStrips"/>
    <dgm:cxn modelId="{D3E2474C-DA16-48E2-8D6E-69B73AAF6A5D}" type="presOf" srcId="{30819958-8CCA-4B96-BEAD-E7D9C2E232B6}" destId="{8EB880D9-C162-4631-924A-525BB340B4D4}" srcOrd="0" destOrd="0" presId="urn:microsoft.com/office/officeart/2008/layout/PictureStrips"/>
    <dgm:cxn modelId="{E3B8FA2B-578F-45BD-93E6-E259347DD9FB}" type="presOf" srcId="{5F38288C-490C-4E85-BEBD-C2796C111AC1}" destId="{90610BF1-4E80-4E83-922D-8399B071699F}" srcOrd="0" destOrd="0" presId="urn:microsoft.com/office/officeart/2008/layout/PictureStrips"/>
    <dgm:cxn modelId="{D4756EE0-C2CB-4492-9300-E69F4B7557F4}" srcId="{5F38288C-490C-4E85-BEBD-C2796C111AC1}" destId="{81E93BD2-274B-4283-8F45-89DB42A85DDE}" srcOrd="0" destOrd="0" parTransId="{8D242611-3FF5-48D9-9D2B-413D0B2182DF}" sibTransId="{34CD5902-194A-4C12-AB8C-30553DFCC8E3}"/>
    <dgm:cxn modelId="{29AF1AEC-0CAC-453C-AA9D-7962566A185F}" type="presOf" srcId="{D27A9A58-3C8C-41C0-AEFF-920F18C322A6}" destId="{FB42B0CF-A5F7-4942-8B8B-22D96659B3A0}" srcOrd="0" destOrd="0" presId="urn:microsoft.com/office/officeart/2008/layout/PictureStrips"/>
    <dgm:cxn modelId="{07EC9CA8-9117-416E-BEF3-7CA23BAC4DBE}" srcId="{5F38288C-490C-4E85-BEBD-C2796C111AC1}" destId="{D27A9A58-3C8C-41C0-AEFF-920F18C322A6}" srcOrd="10" destOrd="0" parTransId="{47BE2DC6-6305-4CF0-87D9-070E379F9FF6}" sibTransId="{18794BDF-E79C-412D-8F5D-34A2EB8BA57B}"/>
    <dgm:cxn modelId="{46C6905E-8D29-436A-98E2-FA7069861C36}" type="presOf" srcId="{14A75319-7024-4BB3-94C8-D5BB470BA337}" destId="{D7E028B4-01B0-4316-8275-F13324E9CB09}" srcOrd="0" destOrd="0" presId="urn:microsoft.com/office/officeart/2008/layout/PictureStrips"/>
    <dgm:cxn modelId="{3127F5E9-AE4A-49DE-BE78-4F0840FDA0ED}" srcId="{5F38288C-490C-4E85-BEBD-C2796C111AC1}" destId="{30819958-8CCA-4B96-BEAD-E7D9C2E232B6}" srcOrd="7" destOrd="0" parTransId="{DBD4397A-DE4C-4B0C-8498-EFF9BA208552}" sibTransId="{5146E8F6-29A6-41A9-ACF3-E7AD61B74D49}"/>
    <dgm:cxn modelId="{C0D036EE-EADF-4E17-9713-49B00B4C5F70}" type="presOf" srcId="{E684C99C-427C-45F3-8573-6BFBDF7EC6B9}" destId="{61D98912-59F1-4DFC-966B-05401E2CABCF}" srcOrd="0" destOrd="0" presId="urn:microsoft.com/office/officeart/2008/layout/PictureStrips"/>
    <dgm:cxn modelId="{977CA953-E4D9-49B6-A1C7-94B61A5EFB5D}" srcId="{5F38288C-490C-4E85-BEBD-C2796C111AC1}" destId="{E684C99C-427C-45F3-8573-6BFBDF7EC6B9}" srcOrd="8" destOrd="0" parTransId="{CCBCA442-1043-44EC-8519-8AAE596E4977}" sibTransId="{F80E662F-0474-429D-B1C7-389BDF00F60B}"/>
    <dgm:cxn modelId="{C53B1465-DCC6-4F22-BBA6-2F11487A8427}" srcId="{5F38288C-490C-4E85-BEBD-C2796C111AC1}" destId="{A7EBE5C1-4BD8-43BB-9C65-D54D1CA9E31C}" srcOrd="2" destOrd="0" parTransId="{AB05F647-6071-469B-AC6C-A50F115EC5BF}" sibTransId="{9AABA27E-81DE-46AE-81EC-CFD5D5130FCD}"/>
    <dgm:cxn modelId="{B947FCD5-4488-4272-9B0D-96C50073AB9B}" srcId="{5F38288C-490C-4E85-BEBD-C2796C111AC1}" destId="{5CAAA881-C7FF-4E36-A8CF-0F35DC634C8A}" srcOrd="1" destOrd="0" parTransId="{4F055B0A-AE7F-4386-A0D1-C85A8D785B18}" sibTransId="{D1985981-FCC8-41F1-A2DF-DDED56530298}"/>
    <dgm:cxn modelId="{B56E9A17-8A69-4B3B-A0D1-F6D36C70C050}" srcId="{5F38288C-490C-4E85-BEBD-C2796C111AC1}" destId="{46B97C8B-DF56-468B-BE66-E3129FA1E941}" srcOrd="5" destOrd="0" parTransId="{F0E19975-DC6D-40FC-A037-6D261BC35E3F}" sibTransId="{D516C89C-65DD-48D3-8193-965960335AFC}"/>
    <dgm:cxn modelId="{D8F908A9-CC4F-4E7C-98A8-98214A7C283B}" type="presOf" srcId="{81E93BD2-274B-4283-8F45-89DB42A85DDE}" destId="{B5FFE1EE-AF8B-49E2-BC09-DCDCFCCD5EA8}" srcOrd="0" destOrd="0" presId="urn:microsoft.com/office/officeart/2008/layout/PictureStrips"/>
    <dgm:cxn modelId="{88A963B3-8788-4C7A-949E-E3345F8E4136}" type="presOf" srcId="{9CCBC35A-5410-462C-A27F-5580C1B24EA2}" destId="{9AD8BFE6-3375-438F-866C-CC85F72EEFC4}" srcOrd="0" destOrd="0" presId="urn:microsoft.com/office/officeart/2008/layout/PictureStrips"/>
    <dgm:cxn modelId="{56285D8A-9DAC-4484-86CA-C623F7398E33}" type="presOf" srcId="{D8217613-AE7E-4E93-823F-ACED03C24583}" destId="{490DCDDD-4039-4819-9BB4-2124B6BED493}" srcOrd="0" destOrd="0" presId="urn:microsoft.com/office/officeart/2008/layout/PictureStrips"/>
    <dgm:cxn modelId="{FCD7325F-01FB-47EF-A4A2-F61699F7EECD}" srcId="{5F38288C-490C-4E85-BEBD-C2796C111AC1}" destId="{0F1EAB6A-6E53-4EA7-86FA-99D01DDD849B}" srcOrd="12" destOrd="0" parTransId="{DB5D4617-055F-4678-875F-A34B8872793C}" sibTransId="{A2244DE9-5B8B-4E97-8183-6CCAF2F002D0}"/>
    <dgm:cxn modelId="{A768AA4D-F895-43DC-94DC-45AF946535F3}" srcId="{5F38288C-490C-4E85-BEBD-C2796C111AC1}" destId="{3D47200B-3CC9-4D7B-83C7-E5EDC5669F53}" srcOrd="11" destOrd="0" parTransId="{E06995F9-EA5B-460F-B2D5-82D7D2DDE6E7}" sibTransId="{200DD096-5267-4485-BE3A-3925158DB0D7}"/>
    <dgm:cxn modelId="{493121D4-DE68-4FE5-8612-E483A1925184}" srcId="{5F38288C-490C-4E85-BEBD-C2796C111AC1}" destId="{14A75319-7024-4BB3-94C8-D5BB470BA337}" srcOrd="4" destOrd="0" parTransId="{9D02DAC1-172C-4E5B-829D-31516118F413}" sibTransId="{8B0B228F-7C50-42EF-B8B6-5BB3E59A6448}"/>
    <dgm:cxn modelId="{DFB64B83-08BB-44B2-B5CE-DC1B0387F40D}" type="presOf" srcId="{46B97C8B-DF56-468B-BE66-E3129FA1E941}" destId="{83DECF6D-E46A-4832-846D-8364662F57F3}" srcOrd="0" destOrd="0" presId="urn:microsoft.com/office/officeart/2008/layout/PictureStrips"/>
    <dgm:cxn modelId="{E02B8DA6-00D6-481C-8ECF-780F923B71DE}" type="presOf" srcId="{FC14E49A-7BDB-476D-8D20-7B8F544C2992}" destId="{BF0AD19D-770B-411C-A7F7-EAE13070821E}" srcOrd="0" destOrd="0" presId="urn:microsoft.com/office/officeart/2008/layout/PictureStrips"/>
    <dgm:cxn modelId="{A13A0D99-4858-4777-9577-F0A5914AE777}" srcId="{5F38288C-490C-4E85-BEBD-C2796C111AC1}" destId="{9CCBC35A-5410-462C-A27F-5580C1B24EA2}" srcOrd="3" destOrd="0" parTransId="{A661956A-FF0A-41D3-B87E-729D985F921C}" sibTransId="{970E48AF-847E-427F-A4B2-4F62F124EA00}"/>
    <dgm:cxn modelId="{F37025E2-C45B-4498-8D21-702D2663AFD9}" type="presOf" srcId="{3D47200B-3CC9-4D7B-83C7-E5EDC5669F53}" destId="{A26459AD-5B56-4BCB-A440-C02F12D53716}" srcOrd="0" destOrd="0" presId="urn:microsoft.com/office/officeart/2008/layout/PictureStrips"/>
    <dgm:cxn modelId="{05F44B82-F529-4BC0-AF1B-28AE9DAE2255}" type="presParOf" srcId="{90610BF1-4E80-4E83-922D-8399B071699F}" destId="{6D1D165C-B3DA-464B-A1EA-2135A6103096}" srcOrd="0" destOrd="0" presId="urn:microsoft.com/office/officeart/2008/layout/PictureStrips"/>
    <dgm:cxn modelId="{57691F2D-CE3D-4422-B807-0229F2912412}" type="presParOf" srcId="{6D1D165C-B3DA-464B-A1EA-2135A6103096}" destId="{B5FFE1EE-AF8B-49E2-BC09-DCDCFCCD5EA8}" srcOrd="0" destOrd="0" presId="urn:microsoft.com/office/officeart/2008/layout/PictureStrips"/>
    <dgm:cxn modelId="{16863D52-0164-4316-9DCB-78BA877ACDD3}" type="presParOf" srcId="{6D1D165C-B3DA-464B-A1EA-2135A6103096}" destId="{1C657962-E66D-45DC-81C6-333EAEE75E1E}" srcOrd="1" destOrd="0" presId="urn:microsoft.com/office/officeart/2008/layout/PictureStrips"/>
    <dgm:cxn modelId="{D20C9E0D-1190-47A1-8C74-6EE0983CD0CF}" type="presParOf" srcId="{90610BF1-4E80-4E83-922D-8399B071699F}" destId="{22D74B0E-22D2-4F8F-AC55-F07627034679}" srcOrd="1" destOrd="0" presId="urn:microsoft.com/office/officeart/2008/layout/PictureStrips"/>
    <dgm:cxn modelId="{05250C02-CFF7-427F-918A-4AF86DA30E14}" type="presParOf" srcId="{90610BF1-4E80-4E83-922D-8399B071699F}" destId="{CC0DD99D-7438-459B-8D87-FC513A657BA6}" srcOrd="2" destOrd="0" presId="urn:microsoft.com/office/officeart/2008/layout/PictureStrips"/>
    <dgm:cxn modelId="{98AAD797-A834-45AF-9DE5-887E140F2F36}" type="presParOf" srcId="{CC0DD99D-7438-459B-8D87-FC513A657BA6}" destId="{52D926D0-0349-4713-844C-306D0DEBB9D7}" srcOrd="0" destOrd="0" presId="urn:microsoft.com/office/officeart/2008/layout/PictureStrips"/>
    <dgm:cxn modelId="{B1FD9C25-2B0B-4A9C-B80D-76062B430299}" type="presParOf" srcId="{CC0DD99D-7438-459B-8D87-FC513A657BA6}" destId="{9C15E7A8-82B1-463A-8C82-603DE1CCC66B}" srcOrd="1" destOrd="0" presId="urn:microsoft.com/office/officeart/2008/layout/PictureStrips"/>
    <dgm:cxn modelId="{6F1B8353-98E5-4D78-AB38-96FA69F0080F}" type="presParOf" srcId="{90610BF1-4E80-4E83-922D-8399B071699F}" destId="{FD8D67F2-9CB5-4D56-9712-97AC1A834813}" srcOrd="3" destOrd="0" presId="urn:microsoft.com/office/officeart/2008/layout/PictureStrips"/>
    <dgm:cxn modelId="{D72729F4-EA3C-4509-A41D-94CA109F068D}" type="presParOf" srcId="{90610BF1-4E80-4E83-922D-8399B071699F}" destId="{16B3A1D7-3624-4DFE-BFF0-FE9060A54634}" srcOrd="4" destOrd="0" presId="urn:microsoft.com/office/officeart/2008/layout/PictureStrips"/>
    <dgm:cxn modelId="{98816BC9-77DD-4570-A5F4-711F24A381D9}" type="presParOf" srcId="{16B3A1D7-3624-4DFE-BFF0-FE9060A54634}" destId="{BFDC8EF3-EFB3-4847-89CA-DBD6925BFF30}" srcOrd="0" destOrd="0" presId="urn:microsoft.com/office/officeart/2008/layout/PictureStrips"/>
    <dgm:cxn modelId="{3C766804-F4F0-49BD-8A29-A96BB5CE6E08}" type="presParOf" srcId="{16B3A1D7-3624-4DFE-BFF0-FE9060A54634}" destId="{B4A7159F-A514-4599-85F0-2CA54A604D2E}" srcOrd="1" destOrd="0" presId="urn:microsoft.com/office/officeart/2008/layout/PictureStrips"/>
    <dgm:cxn modelId="{B67DA56C-0967-4C7F-B0F5-BE88EFA3F522}" type="presParOf" srcId="{90610BF1-4E80-4E83-922D-8399B071699F}" destId="{E774CFE3-8A8A-4D07-BF39-58047A4040B8}" srcOrd="5" destOrd="0" presId="urn:microsoft.com/office/officeart/2008/layout/PictureStrips"/>
    <dgm:cxn modelId="{B82E40CA-E327-4930-ACB5-E8176DC4451E}" type="presParOf" srcId="{90610BF1-4E80-4E83-922D-8399B071699F}" destId="{AEA61510-2A3F-40B8-BF93-AAB05B1726ED}" srcOrd="6" destOrd="0" presId="urn:microsoft.com/office/officeart/2008/layout/PictureStrips"/>
    <dgm:cxn modelId="{B79D91D9-74C1-4375-A7CA-BC96C00C8500}" type="presParOf" srcId="{AEA61510-2A3F-40B8-BF93-AAB05B1726ED}" destId="{9AD8BFE6-3375-438F-866C-CC85F72EEFC4}" srcOrd="0" destOrd="0" presId="urn:microsoft.com/office/officeart/2008/layout/PictureStrips"/>
    <dgm:cxn modelId="{0E0AA91F-2A4A-4540-80E6-4992D8DCC1FE}" type="presParOf" srcId="{AEA61510-2A3F-40B8-BF93-AAB05B1726ED}" destId="{CFFC00A0-60C7-4AB8-A10C-6ADCC61DB35E}" srcOrd="1" destOrd="0" presId="urn:microsoft.com/office/officeart/2008/layout/PictureStrips"/>
    <dgm:cxn modelId="{A034572B-F4B2-454D-BB39-2473920EE64D}" type="presParOf" srcId="{90610BF1-4E80-4E83-922D-8399B071699F}" destId="{F718A2C4-DC1C-4E80-87C3-BE015946D39F}" srcOrd="7" destOrd="0" presId="urn:microsoft.com/office/officeart/2008/layout/PictureStrips"/>
    <dgm:cxn modelId="{456DC130-1DB9-4C81-89AF-08401A45D4F9}" type="presParOf" srcId="{90610BF1-4E80-4E83-922D-8399B071699F}" destId="{C825C478-56F0-4C8A-89AB-B9AAB0CC974A}" srcOrd="8" destOrd="0" presId="urn:microsoft.com/office/officeart/2008/layout/PictureStrips"/>
    <dgm:cxn modelId="{113C034D-2BF2-4359-BB2B-FA779550EC24}" type="presParOf" srcId="{C825C478-56F0-4C8A-89AB-B9AAB0CC974A}" destId="{D7E028B4-01B0-4316-8275-F13324E9CB09}" srcOrd="0" destOrd="0" presId="urn:microsoft.com/office/officeart/2008/layout/PictureStrips"/>
    <dgm:cxn modelId="{D01F455E-D144-4F79-8461-5484B53330CF}" type="presParOf" srcId="{C825C478-56F0-4C8A-89AB-B9AAB0CC974A}" destId="{9D697F87-5334-4C5C-A21F-2131CA9F6604}" srcOrd="1" destOrd="0" presId="urn:microsoft.com/office/officeart/2008/layout/PictureStrips"/>
    <dgm:cxn modelId="{F17C777B-1D3C-483F-9445-DDFF1BE60F44}" type="presParOf" srcId="{90610BF1-4E80-4E83-922D-8399B071699F}" destId="{D394C688-FA29-47F7-81C5-534D1AC3EB8E}" srcOrd="9" destOrd="0" presId="urn:microsoft.com/office/officeart/2008/layout/PictureStrips"/>
    <dgm:cxn modelId="{FF2DDA37-8206-4127-9A01-761C1B71455C}" type="presParOf" srcId="{90610BF1-4E80-4E83-922D-8399B071699F}" destId="{C230C602-61D4-4A66-8EA1-70B6DB9A6C27}" srcOrd="10" destOrd="0" presId="urn:microsoft.com/office/officeart/2008/layout/PictureStrips"/>
    <dgm:cxn modelId="{731606C1-C1CB-4843-ACE1-ECBBE25F5668}" type="presParOf" srcId="{C230C602-61D4-4A66-8EA1-70B6DB9A6C27}" destId="{83DECF6D-E46A-4832-846D-8364662F57F3}" srcOrd="0" destOrd="0" presId="urn:microsoft.com/office/officeart/2008/layout/PictureStrips"/>
    <dgm:cxn modelId="{AFB38C9E-F4BB-4F4C-A0A5-24DFB49E017F}" type="presParOf" srcId="{C230C602-61D4-4A66-8EA1-70B6DB9A6C27}" destId="{694D6E24-910F-4E35-B227-AB1B65D848D4}" srcOrd="1" destOrd="0" presId="urn:microsoft.com/office/officeart/2008/layout/PictureStrips"/>
    <dgm:cxn modelId="{C19133A3-C9EC-4F8E-BCC1-48A3D34360C2}" type="presParOf" srcId="{90610BF1-4E80-4E83-922D-8399B071699F}" destId="{ABA20FAB-3735-4DE7-A24C-91D8F695517C}" srcOrd="11" destOrd="0" presId="urn:microsoft.com/office/officeart/2008/layout/PictureStrips"/>
    <dgm:cxn modelId="{577167E4-4D9A-4B2D-B683-959388018CE4}" type="presParOf" srcId="{90610BF1-4E80-4E83-922D-8399B071699F}" destId="{51DDAAF5-D82D-47C4-A524-1B1EFF167B19}" srcOrd="12" destOrd="0" presId="urn:microsoft.com/office/officeart/2008/layout/PictureStrips"/>
    <dgm:cxn modelId="{03F46A86-E20A-45F7-A777-BD932604EF47}" type="presParOf" srcId="{51DDAAF5-D82D-47C4-A524-1B1EFF167B19}" destId="{490DCDDD-4039-4819-9BB4-2124B6BED493}" srcOrd="0" destOrd="0" presId="urn:microsoft.com/office/officeart/2008/layout/PictureStrips"/>
    <dgm:cxn modelId="{F4D50DB4-3612-4D51-BD77-21F53CEF41CA}" type="presParOf" srcId="{51DDAAF5-D82D-47C4-A524-1B1EFF167B19}" destId="{7588E5C1-09CD-4EAE-BD2E-379B87B5C1EF}" srcOrd="1" destOrd="0" presId="urn:microsoft.com/office/officeart/2008/layout/PictureStrips"/>
    <dgm:cxn modelId="{F5801CF5-9D9E-456F-BE4E-68D406B8E6B8}" type="presParOf" srcId="{90610BF1-4E80-4E83-922D-8399B071699F}" destId="{CE0319B3-2656-4865-9048-C46F31278B7E}" srcOrd="13" destOrd="0" presId="urn:microsoft.com/office/officeart/2008/layout/PictureStrips"/>
    <dgm:cxn modelId="{60BB7330-70A0-45AA-B06E-966BA116E7DF}" type="presParOf" srcId="{90610BF1-4E80-4E83-922D-8399B071699F}" destId="{71B954A2-211C-45A6-AC8C-6D05959EA446}" srcOrd="14" destOrd="0" presId="urn:microsoft.com/office/officeart/2008/layout/PictureStrips"/>
    <dgm:cxn modelId="{07B40557-8077-4EF6-940D-8B2435A97BD6}" type="presParOf" srcId="{71B954A2-211C-45A6-AC8C-6D05959EA446}" destId="{8EB880D9-C162-4631-924A-525BB340B4D4}" srcOrd="0" destOrd="0" presId="urn:microsoft.com/office/officeart/2008/layout/PictureStrips"/>
    <dgm:cxn modelId="{EC2C8029-6A21-4F4A-AFBF-58661485B4D9}" type="presParOf" srcId="{71B954A2-211C-45A6-AC8C-6D05959EA446}" destId="{5D73A4B8-F51D-4034-B0F9-131426213F6B}" srcOrd="1" destOrd="0" presId="urn:microsoft.com/office/officeart/2008/layout/PictureStrips"/>
    <dgm:cxn modelId="{6DF61038-B9AA-4AF0-B49F-F8CE9E113CA4}" type="presParOf" srcId="{90610BF1-4E80-4E83-922D-8399B071699F}" destId="{0AA02174-0BC9-4FE7-BB33-B8E94E4FE4BA}" srcOrd="15" destOrd="0" presId="urn:microsoft.com/office/officeart/2008/layout/PictureStrips"/>
    <dgm:cxn modelId="{13CDC312-98D0-475C-AA95-6943E2DD5CAC}" type="presParOf" srcId="{90610BF1-4E80-4E83-922D-8399B071699F}" destId="{4341F231-9216-49F7-93B5-A64201E0803C}" srcOrd="16" destOrd="0" presId="urn:microsoft.com/office/officeart/2008/layout/PictureStrips"/>
    <dgm:cxn modelId="{2CEDE730-C315-4CDA-8D2B-54924193AEF4}" type="presParOf" srcId="{4341F231-9216-49F7-93B5-A64201E0803C}" destId="{61D98912-59F1-4DFC-966B-05401E2CABCF}" srcOrd="0" destOrd="0" presId="urn:microsoft.com/office/officeart/2008/layout/PictureStrips"/>
    <dgm:cxn modelId="{AD10EC1F-1540-445C-8A8F-18C277513155}" type="presParOf" srcId="{4341F231-9216-49F7-93B5-A64201E0803C}" destId="{6DACD260-A4E2-4CD1-930C-417724275468}" srcOrd="1" destOrd="0" presId="urn:microsoft.com/office/officeart/2008/layout/PictureStrips"/>
    <dgm:cxn modelId="{CB365CC3-B5D1-432B-A0DF-5C8BDBA7858A}" type="presParOf" srcId="{90610BF1-4E80-4E83-922D-8399B071699F}" destId="{C6E93266-6F06-4AEC-BE4D-3844A5B25D60}" srcOrd="17" destOrd="0" presId="urn:microsoft.com/office/officeart/2008/layout/PictureStrips"/>
    <dgm:cxn modelId="{677822D3-FCFC-4BEC-BA79-132A559E0416}" type="presParOf" srcId="{90610BF1-4E80-4E83-922D-8399B071699F}" destId="{C1951519-DE5F-47CD-9F07-DB9B2116CE28}" srcOrd="18" destOrd="0" presId="urn:microsoft.com/office/officeart/2008/layout/PictureStrips"/>
    <dgm:cxn modelId="{B8BADAA7-C1CC-4ECE-B3A0-6F6E785E23EA}" type="presParOf" srcId="{C1951519-DE5F-47CD-9F07-DB9B2116CE28}" destId="{BF0AD19D-770B-411C-A7F7-EAE13070821E}" srcOrd="0" destOrd="0" presId="urn:microsoft.com/office/officeart/2008/layout/PictureStrips"/>
    <dgm:cxn modelId="{CB43F678-1F12-402F-A9BB-611574E2B70D}" type="presParOf" srcId="{C1951519-DE5F-47CD-9F07-DB9B2116CE28}" destId="{A10A0DC8-6E4D-4188-8DAB-BD8A6724E06F}" srcOrd="1" destOrd="0" presId="urn:microsoft.com/office/officeart/2008/layout/PictureStrips"/>
    <dgm:cxn modelId="{CEBB7A8E-8951-4842-B603-A6C6E919F39E}" type="presParOf" srcId="{90610BF1-4E80-4E83-922D-8399B071699F}" destId="{D95B0CE9-3989-4C2E-BC48-6E6F99DDB8C0}" srcOrd="19" destOrd="0" presId="urn:microsoft.com/office/officeart/2008/layout/PictureStrips"/>
    <dgm:cxn modelId="{3DF188B9-5FDC-451C-BA6C-203FCE0FADC5}" type="presParOf" srcId="{90610BF1-4E80-4E83-922D-8399B071699F}" destId="{05D227F0-8E90-4AB0-BA9D-0282C8260CDB}" srcOrd="20" destOrd="0" presId="urn:microsoft.com/office/officeart/2008/layout/PictureStrips"/>
    <dgm:cxn modelId="{98B1ABD8-A314-4EC2-824F-6A52DDFF05DE}" type="presParOf" srcId="{05D227F0-8E90-4AB0-BA9D-0282C8260CDB}" destId="{FB42B0CF-A5F7-4942-8B8B-22D96659B3A0}" srcOrd="0" destOrd="0" presId="urn:microsoft.com/office/officeart/2008/layout/PictureStrips"/>
    <dgm:cxn modelId="{5E4786ED-5204-4494-8AB5-A10738DB0A8F}" type="presParOf" srcId="{05D227F0-8E90-4AB0-BA9D-0282C8260CDB}" destId="{0E1FE482-A7BE-4EF7-B3B4-91A887D56236}" srcOrd="1" destOrd="0" presId="urn:microsoft.com/office/officeart/2008/layout/PictureStrips"/>
    <dgm:cxn modelId="{6BFEA153-C025-46DE-BD82-5ADDFFBC02FE}" type="presParOf" srcId="{90610BF1-4E80-4E83-922D-8399B071699F}" destId="{8E9D22D3-D2EE-4CAE-B63B-8DE671294552}" srcOrd="21" destOrd="0" presId="urn:microsoft.com/office/officeart/2008/layout/PictureStrips"/>
    <dgm:cxn modelId="{7079F951-CCCA-4786-BD95-954B52CE32BA}" type="presParOf" srcId="{90610BF1-4E80-4E83-922D-8399B071699F}" destId="{2F0AA29A-3F52-44C5-AC2F-7B26E45C5D13}" srcOrd="22" destOrd="0" presId="urn:microsoft.com/office/officeart/2008/layout/PictureStrips"/>
    <dgm:cxn modelId="{50D8101F-16DE-4206-85CD-26FF01149804}" type="presParOf" srcId="{2F0AA29A-3F52-44C5-AC2F-7B26E45C5D13}" destId="{A26459AD-5B56-4BCB-A440-C02F12D53716}" srcOrd="0" destOrd="0" presId="urn:microsoft.com/office/officeart/2008/layout/PictureStrips"/>
    <dgm:cxn modelId="{98418A23-9616-48C6-B98F-507BB47D8B04}" type="presParOf" srcId="{2F0AA29A-3F52-44C5-AC2F-7B26E45C5D13}" destId="{B44DA4B7-B808-489B-8F6A-A74856881722}" srcOrd="1" destOrd="0" presId="urn:microsoft.com/office/officeart/2008/layout/PictureStrips"/>
    <dgm:cxn modelId="{5BF46B64-62C5-4AFE-AF76-DF496649C85C}" type="presParOf" srcId="{90610BF1-4E80-4E83-922D-8399B071699F}" destId="{7357F3AF-47A8-4829-8A06-359922FA97E6}" srcOrd="23" destOrd="0" presId="urn:microsoft.com/office/officeart/2008/layout/PictureStrips"/>
    <dgm:cxn modelId="{228AE76C-764C-43B0-8DD0-6FD3DCBCF0C2}" type="presParOf" srcId="{90610BF1-4E80-4E83-922D-8399B071699F}" destId="{BC4EBAD8-23AE-49BC-BCE3-81EABC923969}" srcOrd="24" destOrd="0" presId="urn:microsoft.com/office/officeart/2008/layout/PictureStrips"/>
    <dgm:cxn modelId="{54CFEACF-7055-4641-AFE0-5CF931734133}" type="presParOf" srcId="{BC4EBAD8-23AE-49BC-BCE3-81EABC923969}" destId="{37E2580F-7BCF-480B-B6A8-1F01AFD417CF}" srcOrd="0" destOrd="0" presId="urn:microsoft.com/office/officeart/2008/layout/PictureStrips"/>
    <dgm:cxn modelId="{7651E305-7585-434B-879C-01DBA6F2BD01}" type="presParOf" srcId="{BC4EBAD8-23AE-49BC-BCE3-81EABC923969}" destId="{F8FA44AB-63B4-4490-AC58-71AE2ACC3C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075A7-6200-4D54-A01A-9533A4DD07A3}">
      <dsp:nvSpPr>
        <dsp:cNvPr id="0" name=""/>
        <dsp:cNvSpPr/>
      </dsp:nvSpPr>
      <dsp:spPr>
        <a:xfrm>
          <a:off x="0" y="0"/>
          <a:ext cx="8712968" cy="1252939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0" y="0"/>
        <a:ext cx="8712968" cy="1252939"/>
      </dsp:txXfrm>
    </dsp:sp>
    <dsp:sp modelId="{B64F8E60-3A42-4454-A043-55E3FF6E3ED0}">
      <dsp:nvSpPr>
        <dsp:cNvPr id="0" name=""/>
        <dsp:cNvSpPr/>
      </dsp:nvSpPr>
      <dsp:spPr>
        <a:xfrm>
          <a:off x="0" y="1252939"/>
          <a:ext cx="2178241" cy="2631172"/>
        </a:xfrm>
        <a:prstGeom prst="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kern="1200" dirty="0"/>
        </a:p>
      </dsp:txBody>
      <dsp:txXfrm>
        <a:off x="0" y="1252939"/>
        <a:ext cx="2178241" cy="2631172"/>
      </dsp:txXfrm>
    </dsp:sp>
    <dsp:sp modelId="{7E469511-3B83-41FB-8409-F4CD5244DFC0}">
      <dsp:nvSpPr>
        <dsp:cNvPr id="0" name=""/>
        <dsp:cNvSpPr/>
      </dsp:nvSpPr>
      <dsp:spPr>
        <a:xfrm>
          <a:off x="2178241" y="1252939"/>
          <a:ext cx="2178241" cy="2631172"/>
        </a:xfrm>
        <a:prstGeom prst="rect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>
        <a:off x="2178241" y="1252939"/>
        <a:ext cx="2178241" cy="2631172"/>
      </dsp:txXfrm>
    </dsp:sp>
    <dsp:sp modelId="{AA657F93-E3AE-4F80-B9A7-5A2D136A74F3}">
      <dsp:nvSpPr>
        <dsp:cNvPr id="0" name=""/>
        <dsp:cNvSpPr/>
      </dsp:nvSpPr>
      <dsp:spPr>
        <a:xfrm>
          <a:off x="4356483" y="1252939"/>
          <a:ext cx="2178241" cy="263117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6483" y="1252939"/>
        <a:ext cx="2178241" cy="2631172"/>
      </dsp:txXfrm>
    </dsp:sp>
    <dsp:sp modelId="{0748B83F-769F-4DCC-B879-5D0F05DA095C}">
      <dsp:nvSpPr>
        <dsp:cNvPr id="0" name=""/>
        <dsp:cNvSpPr/>
      </dsp:nvSpPr>
      <dsp:spPr>
        <a:xfrm>
          <a:off x="6534726" y="1252939"/>
          <a:ext cx="2178241" cy="263117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kern="1200" dirty="0"/>
        </a:p>
      </dsp:txBody>
      <dsp:txXfrm>
        <a:off x="6534726" y="1252939"/>
        <a:ext cx="2178241" cy="2631172"/>
      </dsp:txXfrm>
    </dsp:sp>
    <dsp:sp modelId="{398FF0FA-3516-4019-8290-7037FB731DD1}">
      <dsp:nvSpPr>
        <dsp:cNvPr id="0" name=""/>
        <dsp:cNvSpPr/>
      </dsp:nvSpPr>
      <dsp:spPr>
        <a:xfrm>
          <a:off x="0" y="3884111"/>
          <a:ext cx="8712968" cy="2923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E1EE-AF8B-49E2-BC09-DCDCFCCD5EA8}">
      <dsp:nvSpPr>
        <dsp:cNvPr id="0" name=""/>
        <dsp:cNvSpPr/>
      </dsp:nvSpPr>
      <dsp:spPr>
        <a:xfrm>
          <a:off x="884281" y="187162"/>
          <a:ext cx="2308542" cy="721419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Общегосударственные вопросы</a:t>
          </a:r>
          <a:endParaRPr lang="ru-RU" sz="1200" b="1" kern="1200" dirty="0"/>
        </a:p>
      </dsp:txBody>
      <dsp:txXfrm>
        <a:off x="884281" y="187162"/>
        <a:ext cx="2308542" cy="721419"/>
      </dsp:txXfrm>
    </dsp:sp>
    <dsp:sp modelId="{1C657962-E66D-45DC-81C6-333EAEE75E1E}">
      <dsp:nvSpPr>
        <dsp:cNvPr id="0" name=""/>
        <dsp:cNvSpPr/>
      </dsp:nvSpPr>
      <dsp:spPr>
        <a:xfrm>
          <a:off x="788092" y="82957"/>
          <a:ext cx="504993" cy="75749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926D0-0349-4713-844C-306D0DEBB9D7}">
      <dsp:nvSpPr>
        <dsp:cNvPr id="0" name=""/>
        <dsp:cNvSpPr/>
      </dsp:nvSpPr>
      <dsp:spPr>
        <a:xfrm>
          <a:off x="864087" y="3744417"/>
          <a:ext cx="2308542" cy="721419"/>
        </a:xfrm>
        <a:prstGeom prst="rect">
          <a:avLst/>
        </a:prstGeom>
        <a:solidFill>
          <a:srgbClr val="99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Жилищно-коммунальное хозяйство</a:t>
          </a:r>
          <a:endParaRPr lang="ru-RU" sz="1200" b="1" kern="1200" dirty="0"/>
        </a:p>
      </dsp:txBody>
      <dsp:txXfrm>
        <a:off x="864087" y="3744417"/>
        <a:ext cx="2308542" cy="721419"/>
      </dsp:txXfrm>
    </dsp:sp>
    <dsp:sp modelId="{9C15E7A8-82B1-463A-8C82-603DE1CCC66B}">
      <dsp:nvSpPr>
        <dsp:cNvPr id="0" name=""/>
        <dsp:cNvSpPr/>
      </dsp:nvSpPr>
      <dsp:spPr>
        <a:xfrm>
          <a:off x="792090" y="3600402"/>
          <a:ext cx="504993" cy="75749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C8EF3-EFB3-4847-89CA-DBD6925BFF30}">
      <dsp:nvSpPr>
        <dsp:cNvPr id="0" name=""/>
        <dsp:cNvSpPr/>
      </dsp:nvSpPr>
      <dsp:spPr>
        <a:xfrm>
          <a:off x="3384374" y="3744417"/>
          <a:ext cx="2308542" cy="721419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Физическая культура и спорт</a:t>
          </a:r>
          <a:endParaRPr lang="ru-RU" sz="1200" b="1" kern="1200" dirty="0"/>
        </a:p>
      </dsp:txBody>
      <dsp:txXfrm>
        <a:off x="3384374" y="3744417"/>
        <a:ext cx="2308542" cy="721419"/>
      </dsp:txXfrm>
    </dsp:sp>
    <dsp:sp modelId="{B4A7159F-A514-4599-85F0-2CA54A604D2E}">
      <dsp:nvSpPr>
        <dsp:cNvPr id="0" name=""/>
        <dsp:cNvSpPr/>
      </dsp:nvSpPr>
      <dsp:spPr>
        <a:xfrm>
          <a:off x="3312366" y="3672409"/>
          <a:ext cx="504993" cy="75749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8BFE6-3375-438F-866C-CC85F72EEFC4}">
      <dsp:nvSpPr>
        <dsp:cNvPr id="0" name=""/>
        <dsp:cNvSpPr/>
      </dsp:nvSpPr>
      <dsp:spPr>
        <a:xfrm>
          <a:off x="884281" y="1095349"/>
          <a:ext cx="2308542" cy="721419"/>
        </a:xfrm>
        <a:prstGeom prst="rect">
          <a:avLst/>
        </a:prstGeom>
        <a:solidFill>
          <a:srgbClr val="CC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Национальная оборона</a:t>
          </a:r>
          <a:endParaRPr lang="ru-RU" sz="1200" b="1" kern="1200" dirty="0"/>
        </a:p>
      </dsp:txBody>
      <dsp:txXfrm>
        <a:off x="884281" y="1095349"/>
        <a:ext cx="2308542" cy="721419"/>
      </dsp:txXfrm>
    </dsp:sp>
    <dsp:sp modelId="{CFFC00A0-60C7-4AB8-A10C-6ADCC61DB35E}">
      <dsp:nvSpPr>
        <dsp:cNvPr id="0" name=""/>
        <dsp:cNvSpPr/>
      </dsp:nvSpPr>
      <dsp:spPr>
        <a:xfrm>
          <a:off x="788092" y="991144"/>
          <a:ext cx="504993" cy="75749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028B4-01B0-4316-8275-F13324E9CB09}">
      <dsp:nvSpPr>
        <dsp:cNvPr id="0" name=""/>
        <dsp:cNvSpPr/>
      </dsp:nvSpPr>
      <dsp:spPr>
        <a:xfrm>
          <a:off x="3384368" y="288030"/>
          <a:ext cx="2308542" cy="721419"/>
        </a:xfrm>
        <a:prstGeom prst="rect">
          <a:avLst/>
        </a:prstGeom>
        <a:solidFill>
          <a:srgbClr val="FFCC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Охрана окружающей среды</a:t>
          </a:r>
          <a:endParaRPr lang="ru-RU" sz="1200" b="1" kern="1200" dirty="0"/>
        </a:p>
      </dsp:txBody>
      <dsp:txXfrm>
        <a:off x="3384368" y="288030"/>
        <a:ext cx="2308542" cy="721419"/>
      </dsp:txXfrm>
    </dsp:sp>
    <dsp:sp modelId="{9D697F87-5334-4C5C-A21F-2131CA9F6604}">
      <dsp:nvSpPr>
        <dsp:cNvPr id="0" name=""/>
        <dsp:cNvSpPr/>
      </dsp:nvSpPr>
      <dsp:spPr>
        <a:xfrm>
          <a:off x="3312367" y="144012"/>
          <a:ext cx="504993" cy="75749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ECF6D-E46A-4832-846D-8364662F57F3}">
      <dsp:nvSpPr>
        <dsp:cNvPr id="0" name=""/>
        <dsp:cNvSpPr/>
      </dsp:nvSpPr>
      <dsp:spPr>
        <a:xfrm>
          <a:off x="5939861" y="1095349"/>
          <a:ext cx="2308542" cy="721419"/>
        </a:xfrm>
        <a:prstGeom prst="rect">
          <a:avLst/>
        </a:prstGeom>
        <a:solidFill>
          <a:srgbClr val="99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Средства массовой информации</a:t>
          </a:r>
          <a:endParaRPr lang="ru-RU" sz="1200" b="1" kern="1200" dirty="0"/>
        </a:p>
      </dsp:txBody>
      <dsp:txXfrm>
        <a:off x="5939861" y="1095349"/>
        <a:ext cx="2308542" cy="721419"/>
      </dsp:txXfrm>
    </dsp:sp>
    <dsp:sp modelId="{694D6E24-910F-4E35-B227-AB1B65D848D4}">
      <dsp:nvSpPr>
        <dsp:cNvPr id="0" name=""/>
        <dsp:cNvSpPr/>
      </dsp:nvSpPr>
      <dsp:spPr>
        <a:xfrm>
          <a:off x="5843672" y="991144"/>
          <a:ext cx="504993" cy="75749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DCDDD-4039-4819-9BB4-2124B6BED493}">
      <dsp:nvSpPr>
        <dsp:cNvPr id="0" name=""/>
        <dsp:cNvSpPr/>
      </dsp:nvSpPr>
      <dsp:spPr>
        <a:xfrm>
          <a:off x="884281" y="2003536"/>
          <a:ext cx="2308542" cy="721419"/>
        </a:xfrm>
        <a:prstGeom prst="rect">
          <a:avLst/>
        </a:prstGeom>
        <a:solidFill>
          <a:srgbClr val="FFCCFF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Национальная безопасность и правоохранительная деятельность</a:t>
          </a:r>
          <a:endParaRPr lang="ru-RU" sz="1200" b="1" kern="1200" dirty="0"/>
        </a:p>
      </dsp:txBody>
      <dsp:txXfrm>
        <a:off x="884281" y="2003536"/>
        <a:ext cx="2308542" cy="721419"/>
      </dsp:txXfrm>
    </dsp:sp>
    <dsp:sp modelId="{7588E5C1-09CD-4EAE-BD2E-379B87B5C1EF}">
      <dsp:nvSpPr>
        <dsp:cNvPr id="0" name=""/>
        <dsp:cNvSpPr/>
      </dsp:nvSpPr>
      <dsp:spPr>
        <a:xfrm>
          <a:off x="788092" y="1899331"/>
          <a:ext cx="504993" cy="75749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880D9-C162-4631-924A-525BB340B4D4}">
      <dsp:nvSpPr>
        <dsp:cNvPr id="0" name=""/>
        <dsp:cNvSpPr/>
      </dsp:nvSpPr>
      <dsp:spPr>
        <a:xfrm>
          <a:off x="3384368" y="1152131"/>
          <a:ext cx="2308542" cy="721419"/>
        </a:xfrm>
        <a:prstGeom prst="rect">
          <a:avLst/>
        </a:prstGeom>
        <a:solidFill>
          <a:srgbClr val="FFFFCC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Образование</a:t>
          </a:r>
          <a:endParaRPr lang="ru-RU" sz="1200" b="1" kern="1200" dirty="0"/>
        </a:p>
      </dsp:txBody>
      <dsp:txXfrm>
        <a:off x="3384368" y="1152131"/>
        <a:ext cx="2308542" cy="721419"/>
      </dsp:txXfrm>
    </dsp:sp>
    <dsp:sp modelId="{5D73A4B8-F51D-4034-B0F9-131426213F6B}">
      <dsp:nvSpPr>
        <dsp:cNvPr id="0" name=""/>
        <dsp:cNvSpPr/>
      </dsp:nvSpPr>
      <dsp:spPr>
        <a:xfrm>
          <a:off x="3312367" y="1008113"/>
          <a:ext cx="504993" cy="757490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98912-59F1-4DFC-966B-05401E2CABCF}">
      <dsp:nvSpPr>
        <dsp:cNvPr id="0" name=""/>
        <dsp:cNvSpPr/>
      </dsp:nvSpPr>
      <dsp:spPr>
        <a:xfrm>
          <a:off x="5939861" y="2003536"/>
          <a:ext cx="2308542" cy="721419"/>
        </a:xfrm>
        <a:prstGeom prst="rect">
          <a:avLst/>
        </a:prstGeom>
        <a:solidFill>
          <a:srgbClr val="FFCCFF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Обслуживание муниципального долга</a:t>
          </a:r>
          <a:endParaRPr lang="ru-RU" sz="1200" b="1" kern="1200" dirty="0"/>
        </a:p>
      </dsp:txBody>
      <dsp:txXfrm>
        <a:off x="5939861" y="2003536"/>
        <a:ext cx="2308542" cy="721419"/>
      </dsp:txXfrm>
    </dsp:sp>
    <dsp:sp modelId="{6DACD260-A4E2-4CD1-930C-417724275468}">
      <dsp:nvSpPr>
        <dsp:cNvPr id="0" name=""/>
        <dsp:cNvSpPr/>
      </dsp:nvSpPr>
      <dsp:spPr>
        <a:xfrm>
          <a:off x="5843672" y="1899331"/>
          <a:ext cx="504993" cy="75749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AD19D-770B-411C-A7F7-EAE13070821E}">
      <dsp:nvSpPr>
        <dsp:cNvPr id="0" name=""/>
        <dsp:cNvSpPr/>
      </dsp:nvSpPr>
      <dsp:spPr>
        <a:xfrm>
          <a:off x="884281" y="2911723"/>
          <a:ext cx="2308542" cy="721419"/>
        </a:xfrm>
        <a:prstGeom prst="rect">
          <a:avLst/>
        </a:prstGeom>
        <a:solidFill>
          <a:srgbClr val="FFCC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Национальная экономика</a:t>
          </a:r>
          <a:endParaRPr lang="ru-RU" sz="1200" b="1" kern="1200" dirty="0"/>
        </a:p>
      </dsp:txBody>
      <dsp:txXfrm>
        <a:off x="884281" y="2911723"/>
        <a:ext cx="2308542" cy="721419"/>
      </dsp:txXfrm>
    </dsp:sp>
    <dsp:sp modelId="{A10A0DC8-6E4D-4188-8DAB-BD8A6724E06F}">
      <dsp:nvSpPr>
        <dsp:cNvPr id="0" name=""/>
        <dsp:cNvSpPr/>
      </dsp:nvSpPr>
      <dsp:spPr>
        <a:xfrm>
          <a:off x="788092" y="2807518"/>
          <a:ext cx="504993" cy="757490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2B0CF-A5F7-4942-8B8B-22D96659B3A0}">
      <dsp:nvSpPr>
        <dsp:cNvPr id="0" name=""/>
        <dsp:cNvSpPr/>
      </dsp:nvSpPr>
      <dsp:spPr>
        <a:xfrm>
          <a:off x="3384368" y="2016225"/>
          <a:ext cx="2308542" cy="721419"/>
        </a:xfrm>
        <a:prstGeom prst="rect">
          <a:avLst/>
        </a:prstGeom>
        <a:solidFill>
          <a:schemeClr val="accent5">
            <a:lumMod val="75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Культура и кинематография</a:t>
          </a:r>
          <a:endParaRPr lang="ru-RU" sz="1200" b="1" kern="1200" dirty="0"/>
        </a:p>
      </dsp:txBody>
      <dsp:txXfrm>
        <a:off x="3384368" y="2016225"/>
        <a:ext cx="2308542" cy="721419"/>
      </dsp:txXfrm>
    </dsp:sp>
    <dsp:sp modelId="{0E1FE482-A7BE-4EF7-B3B4-91A887D56236}">
      <dsp:nvSpPr>
        <dsp:cNvPr id="0" name=""/>
        <dsp:cNvSpPr/>
      </dsp:nvSpPr>
      <dsp:spPr>
        <a:xfrm>
          <a:off x="3312367" y="1944214"/>
          <a:ext cx="504993" cy="757490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459AD-5B56-4BCB-A440-C02F12D53716}">
      <dsp:nvSpPr>
        <dsp:cNvPr id="0" name=""/>
        <dsp:cNvSpPr/>
      </dsp:nvSpPr>
      <dsp:spPr>
        <a:xfrm>
          <a:off x="5939861" y="2911723"/>
          <a:ext cx="2308542" cy="721419"/>
        </a:xfrm>
        <a:prstGeom prst="rect">
          <a:avLst/>
        </a:prstGeom>
        <a:solidFill>
          <a:srgbClr val="FFCC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Финансовая помощь бюджетам других уровней</a:t>
          </a:r>
          <a:endParaRPr lang="ru-RU" sz="1200" b="1" kern="1200" dirty="0"/>
        </a:p>
      </dsp:txBody>
      <dsp:txXfrm>
        <a:off x="5939861" y="2911723"/>
        <a:ext cx="2308542" cy="721419"/>
      </dsp:txXfrm>
    </dsp:sp>
    <dsp:sp modelId="{B44DA4B7-B808-489B-8F6A-A74856881722}">
      <dsp:nvSpPr>
        <dsp:cNvPr id="0" name=""/>
        <dsp:cNvSpPr/>
      </dsp:nvSpPr>
      <dsp:spPr>
        <a:xfrm>
          <a:off x="5843672" y="2807518"/>
          <a:ext cx="504993" cy="757490"/>
        </a:xfrm>
        <a:prstGeom prst="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2580F-7BCF-480B-B6A8-1F01AFD417CF}">
      <dsp:nvSpPr>
        <dsp:cNvPr id="0" name=""/>
        <dsp:cNvSpPr/>
      </dsp:nvSpPr>
      <dsp:spPr>
        <a:xfrm>
          <a:off x="3384368" y="2880319"/>
          <a:ext cx="2308542" cy="721419"/>
        </a:xfrm>
        <a:prstGeom prst="rect">
          <a:avLst/>
        </a:prstGeom>
        <a:solidFill>
          <a:srgbClr val="00B05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64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Социальная политика</a:t>
          </a:r>
          <a:endParaRPr lang="ru-RU" sz="1200" b="1" kern="1200" dirty="0"/>
        </a:p>
      </dsp:txBody>
      <dsp:txXfrm>
        <a:off x="3384368" y="2880319"/>
        <a:ext cx="2308542" cy="721419"/>
      </dsp:txXfrm>
    </dsp:sp>
    <dsp:sp modelId="{F8FA44AB-63B4-4490-AC58-71AE2ACC3C9A}">
      <dsp:nvSpPr>
        <dsp:cNvPr id="0" name=""/>
        <dsp:cNvSpPr/>
      </dsp:nvSpPr>
      <dsp:spPr>
        <a:xfrm>
          <a:off x="3312367" y="2808315"/>
          <a:ext cx="504993" cy="757490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6EFE-6EBB-4A5A-AC07-42B8D1A09CB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542-1894-4739-85FC-D86A692A2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542-1894-4739-85FC-D86A692A215A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8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F70BC-E77A-4F80-AB9E-692D656F593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4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969E-B67C-4DBF-8D33-EADCB576AA76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B723-3125-4475-987C-C25477D0A209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24A-D1C0-4B62-B8DF-EA9EEBB6AEAD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0" y="1790700"/>
            <a:ext cx="7772400" cy="4381500"/>
          </a:xfrm>
        </p:spPr>
        <p:txBody>
          <a:bodyPr>
            <a:normAutofit/>
          </a:bodyPr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A66F-3DCE-4B76-86AB-E74459802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614F-3C64-46DA-A6B6-97CE7F193F0A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8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0BDE-706C-4D60-BC18-431B37E78DCC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125F-EACF-4A3D-8E8B-7D3AF412EC27}" type="datetime1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949A-28F2-406D-A14F-0A479DDF68DD}" type="datetime1">
              <a:rPr lang="ru-RU" smtClean="0"/>
              <a:t>25.05.2023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510-0739-4252-B214-36745C64C276}" type="datetime1">
              <a:rPr lang="ru-RU" smtClean="0"/>
              <a:t>25.05.2023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80CC-F698-415D-BDD0-D043A56E510E}" type="datetime1">
              <a:rPr lang="ru-RU" smtClean="0"/>
              <a:t>25.05.2023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40A8-E9E5-4472-AE4B-35229BE93191}" type="datetime1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0D27-647B-402E-8F20-29B301EFE502}" type="datetime1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8A89-2FB3-4735-BC5A-AD485B259AA3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admbmur.ru/analiticheskaya-informatciya-za-2022-god.html" TargetMode="External"/><Relationship Id="rId7" Type="http://schemas.openxmlformats.org/officeDocument/2006/relationships/hyperlink" Target="http://bus.gov.ru/pub/home" TargetMode="External"/><Relationship Id="rId2" Type="http://schemas.openxmlformats.org/officeDocument/2006/relationships/hyperlink" Target="http://www.admbmu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szakaz.ru/" TargetMode="External"/><Relationship Id="rId5" Type="http://schemas.openxmlformats.org/officeDocument/2006/relationships/hyperlink" Target="https://gu.nnov.ru/" TargetMode="External"/><Relationship Id="rId4" Type="http://schemas.openxmlformats.org/officeDocument/2006/relationships/hyperlink" Target="http://admbmur.ru/byudzhet-dlya-grazhdan-na-2022-2024-gg.html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776" y1="35928" x2="56716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5" y="404664"/>
            <a:ext cx="1224136" cy="15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132856"/>
            <a:ext cx="80648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Большемурашкинского муниципального округа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25.05.2023 г. № 39 «Об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отчета об исполнении районного бюджета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65" y="1628800"/>
            <a:ext cx="317500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2053392"/>
            <a:ext cx="2663825" cy="6445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658,6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01014" y="2121655"/>
            <a:ext cx="2760663" cy="57626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10 300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26333" y="3003549"/>
            <a:ext cx="3100387" cy="720725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продукции, работ, услуг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4 292,7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0356" y="3925888"/>
            <a:ext cx="2185988" cy="920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36 287,7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63" y="3075781"/>
            <a:ext cx="2492375" cy="5762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918,4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C705A1-A4A5-41A8-A882-718903035EB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26333" y="4077072"/>
            <a:ext cx="2984500" cy="100806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Валовая продукция сельского хозяйства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3 637,5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188913"/>
            <a:ext cx="7632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2000250" y="5453063"/>
            <a:ext cx="2424113" cy="1211262"/>
          </a:xfrm>
          <a:prstGeom prst="ellipse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>
            <a:stCxn id="5" idx="6"/>
            <a:endCxn id="9" idx="1"/>
          </p:cNvCxnSpPr>
          <p:nvPr/>
        </p:nvCxnSpPr>
        <p:spPr>
          <a:xfrm flipV="1">
            <a:off x="4424363" y="6042025"/>
            <a:ext cx="635000" cy="1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059363" y="5537200"/>
            <a:ext cx="2225675" cy="1008063"/>
          </a:xfrm>
          <a:prstGeom prst="roundRect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-1, бюджетные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60648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 СОЦИАЛЬНО-ЭКОНОМИЧЕСКОГО РАЗВИТИЯ РАЙОНА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t.astr.ru/news/8/81/81194/img_199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2"/>
            <a:ext cx="3048273" cy="20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332008"/>
              </p:ext>
            </p:extLst>
          </p:nvPr>
        </p:nvGraphicFramePr>
        <p:xfrm>
          <a:off x="3635897" y="1772816"/>
          <a:ext cx="5112568" cy="388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2" name="Picture 4" descr="https://taurica.net/data/posts/2016/05/03/1462292822_Nizhegorodskaya-oblast-Denis-Voronenkov-vstretilsya-s-rabochimi-Bol-shemurashkinskoiy-shveiynoiy-f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048273" cy="20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75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60648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 СОЦИАЛЬНО-ЭКОНОМИЧЕСКОГО РАЗВИТИЯ РАЙОНА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688597"/>
              </p:ext>
            </p:extLst>
          </p:nvPr>
        </p:nvGraphicFramePr>
        <p:xfrm>
          <a:off x="509930" y="2500644"/>
          <a:ext cx="5070182" cy="3376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 descr="https://cdn.regnum.ru/uploads/pictures/news/2019/08/30/regnum_picture_1567147135247333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82" y="4869160"/>
            <a:ext cx="2376264" cy="1590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originals/6c/06/68/6c0668422b968ed757a61166ae72ff6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1253"/>
            <a:ext cx="2592288" cy="1605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740648"/>
            <a:ext cx="463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Валовая продукция сельского хозяйства, млн.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freedrive.ru/wp-content/uploads/9/9/6/996084796623591085294983d201a60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861" y="3022787"/>
            <a:ext cx="2430966" cy="1620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79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631313"/>
              </p:ext>
            </p:extLst>
          </p:nvPr>
        </p:nvGraphicFramePr>
        <p:xfrm>
          <a:off x="3059832" y="1844824"/>
          <a:ext cx="5904359" cy="388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F8AE7C-6DF8-4B55-A6D2-A445165B0536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966" y="2276872"/>
            <a:ext cx="3960440" cy="246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260648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 СОЦИАЛЬНО-ЭКОНОМИЧЕСКОГО РАЗВИТИЯ РАЙОНА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54515"/>
              </p:ext>
            </p:extLst>
          </p:nvPr>
        </p:nvGraphicFramePr>
        <p:xfrm>
          <a:off x="107504" y="1628800"/>
          <a:ext cx="6416752" cy="4836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CCBAAD-959A-43DE-81BE-E40C8B3D5C41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0648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 СОЦИАЛЬНО-ЭКОНОМИЧЕСКОГО РАЗВИТИЯ РАЙОНА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pluspng.com/img-png/giving-to-the-poor-png-giving-20money-20to-20the-20poor-2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2844311"/>
            <a:ext cx="2786809" cy="30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0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550476"/>
              </p:ext>
            </p:extLst>
          </p:nvPr>
        </p:nvGraphicFramePr>
        <p:xfrm>
          <a:off x="3707904" y="1628800"/>
          <a:ext cx="5256584" cy="4228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s://lh4.googleusercontent.com/proxy/q6gew4DeU1jAbU-FUj05SCidzJU3bS81MFJv8d7PnSPfJgdOtiy7bdiScRugnsqJYF_1PDxa3kGcYjKUrDB6rS7d2PSxJEJLDnOaD656vgwyu4hiEMan-OJlOTeH4ecZdqBujoWHPYznCLGsBcyk9LOg9JPACkI=w1200-h630-p-k-no-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3" y="2132856"/>
            <a:ext cx="382899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260648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 СОЦИАЛЬНО-ЭКОНОМИЧЕСКОГО РАЗВИТИЯ РАЙОНА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76415" y="1679169"/>
            <a:ext cx="2266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058956" y="3284984"/>
            <a:ext cx="1008112" cy="750859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692 973,8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2859820" y="3401962"/>
            <a:ext cx="1008112" cy="618815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705 342,1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5000" y="270891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0254" y="270891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1024" y="2434214"/>
            <a:ext cx="109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101,8%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324" y="4412317"/>
            <a:ext cx="4556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алоговые и неналоговые доходы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93832" y="4376746"/>
            <a:ext cx="37834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43608" y="5791027"/>
            <a:ext cx="1152128" cy="743291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115 675,7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2790519" y="5820344"/>
            <a:ext cx="1146713" cy="684655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132 026,7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магнитный диск 20"/>
          <p:cNvSpPr/>
          <p:nvPr/>
        </p:nvSpPr>
        <p:spPr>
          <a:xfrm>
            <a:off x="7240519" y="5819350"/>
            <a:ext cx="1099429" cy="714968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573 315,4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5613445" y="5849662"/>
            <a:ext cx="1058416" cy="684656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577 298,1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066" y="5440113"/>
            <a:ext cx="8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697863" y="5433968"/>
            <a:ext cx="8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387" y="5468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254" y="53964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1700" y="5101559"/>
            <a:ext cx="84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114,1%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2905" y="5082343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99,3%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03" y="1864578"/>
            <a:ext cx="3186934" cy="24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88" y="642793"/>
            <a:ext cx="8673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2022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17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" b="100000" l="0" r="99851">
                        <a14:foregroundMark x1="63881" y1="11435" x2="66866" y2="4574"/>
                        <a14:foregroundMark x1="74478" y1="88150" x2="74478" y2="88150"/>
                        <a14:foregroundMark x1="74776" y1="92308" x2="71194" y2="93555"/>
                        <a14:foregroundMark x1="73134" y1="93139" x2="73134" y2="93139"/>
                        <a14:foregroundMark x1="73134" y1="93139" x2="73134" y2="93139"/>
                        <a14:foregroundMark x1="11493" y1="95426" x2="2537" y2="95842"/>
                        <a14:foregroundMark x1="62836" y1="33472" x2="76119" y2="32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2889968" cy="2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52010318"/>
              </p:ext>
            </p:extLst>
          </p:nvPr>
        </p:nvGraphicFramePr>
        <p:xfrm>
          <a:off x="204645" y="3933056"/>
          <a:ext cx="4176465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3971242"/>
              </p:ext>
            </p:extLst>
          </p:nvPr>
        </p:nvGraphicFramePr>
        <p:xfrm>
          <a:off x="180895" y="1412776"/>
          <a:ext cx="489516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410550210"/>
              </p:ext>
            </p:extLst>
          </p:nvPr>
        </p:nvGraphicFramePr>
        <p:xfrm>
          <a:off x="4681146" y="4005064"/>
          <a:ext cx="4355350" cy="2824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0894" y="47667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БЮДЖЕТА, млн. руб.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0392" y="1041171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18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11059" y="332656"/>
            <a:ext cx="829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РАЙОННОГО БЮДЖЕТА ЗА 2022 ГОД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700638"/>
              </p:ext>
            </p:extLst>
          </p:nvPr>
        </p:nvGraphicFramePr>
        <p:xfrm>
          <a:off x="411060" y="1062461"/>
          <a:ext cx="8409412" cy="55493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78396"/>
                <a:gridCol w="804272"/>
                <a:gridCol w="877388"/>
                <a:gridCol w="950504"/>
                <a:gridCol w="950504"/>
                <a:gridCol w="1023620"/>
                <a:gridCol w="1024728"/>
              </a:tblGrid>
              <a:tr h="501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отклонения уточненного от первоначального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первоначальному плану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уточненному плану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605686,8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692973,8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705342,1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109939,2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109589,7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121529,3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102600,0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102250,5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113038,9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-57,5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1226,3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1226,3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2114,4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914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1582,3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1582,3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1161,5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511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Упрощенная система налогообложения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3853,9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987,5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987,5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1418,1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5736,5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6086,0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10497,4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94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2629,0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2629,0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2833,9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94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94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648,8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-92,3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активов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2110,8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5154,7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443,4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244,2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1346,1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326,6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326,6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490011,1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577298,1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573315,4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94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490011,1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577648,0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573665,3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154654,6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155734,6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155734,6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157554,7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220946,2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217406,0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172094,9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183147,7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182712,1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5706,9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17819,5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17812,6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312,1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442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5" marR="6265" marT="626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-349,9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-349,9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7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19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2022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00260"/>
              </p:ext>
            </p:extLst>
          </p:nvPr>
        </p:nvGraphicFramePr>
        <p:xfrm>
          <a:off x="179511" y="1609725"/>
          <a:ext cx="8784978" cy="4946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799"/>
                <a:gridCol w="576322"/>
                <a:gridCol w="2574124"/>
                <a:gridCol w="892301"/>
                <a:gridCol w="817943"/>
                <a:gridCol w="892301"/>
                <a:gridCol w="843612"/>
                <a:gridCol w="810800"/>
                <a:gridCol w="873776"/>
              </a:tblGrid>
              <a:tr h="3100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отклонения уточненного плана от первоначального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первоначальному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уточненному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</a:tr>
              <a:tr h="52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605686,8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692947,4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686406,1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70007,1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76982,7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75738,7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442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1909,1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2697,7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2697,7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590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2257,2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2581,7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2572,7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590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28220,8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29656,5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28872,2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442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11426,4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13537,3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13507,9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#ДЕЛ/0!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583" y="1066431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округа!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486514" y="2780928"/>
            <a:ext cx="8208912" cy="3569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округа  представляет вашему вниманию презентацию «Бюджет для граждан», разработанную  на основании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Совета депутатов Большемурашкинского муниципального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округа от 25.05.2023 г. № 39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«Об исполнении районного бюджета за 2022 год», с целью ознакомления с основными параметрами исполнения районного бюджета за 2022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  <a:p>
            <a:pPr algn="just" defTabSz="265113">
              <a:spcBef>
                <a:spcPts val="0"/>
              </a:spcBef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уважением, глава местного самоуправления                                            Н.А. Беляков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4" y="529835"/>
            <a:ext cx="278208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4257" y="260648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2022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385686"/>
              </p:ext>
            </p:extLst>
          </p:nvPr>
        </p:nvGraphicFramePr>
        <p:xfrm>
          <a:off x="178231" y="1772816"/>
          <a:ext cx="8784978" cy="4857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799"/>
                <a:gridCol w="720339"/>
                <a:gridCol w="2430107"/>
                <a:gridCol w="892301"/>
                <a:gridCol w="817943"/>
                <a:gridCol w="892301"/>
                <a:gridCol w="843612"/>
                <a:gridCol w="810800"/>
                <a:gridCol w="873776"/>
              </a:tblGrid>
              <a:tr h="3100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01.01.2022 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отклонения уточненного плана от первоначального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2021 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первоначальному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уточненному плану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</a:tr>
              <a:tr h="593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21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337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5621,7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6918,2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противопожарной безопасности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5621,7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7060,7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6918,2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07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87416,0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101710,3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101411,8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42208,5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45870,3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45571,8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11722,0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11722,0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31889,7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40198,9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40198,9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652,7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-60,9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2665,1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3664,0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3664,0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131539,2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180441,3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176253,8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99265,6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153304,1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150110,4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26093,8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17387,7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-33,4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16534,8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5926,8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7786,8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7645,9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1962,7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675,8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1962,7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775,8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5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2022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58453"/>
              </p:ext>
            </p:extLst>
          </p:nvPr>
        </p:nvGraphicFramePr>
        <p:xfrm>
          <a:off x="323527" y="1274487"/>
          <a:ext cx="8640961" cy="5181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540"/>
                <a:gridCol w="708530"/>
                <a:gridCol w="2390269"/>
                <a:gridCol w="877673"/>
                <a:gridCol w="804534"/>
                <a:gridCol w="877673"/>
                <a:gridCol w="829782"/>
                <a:gridCol w="797508"/>
                <a:gridCol w="859452"/>
              </a:tblGrid>
              <a:tr h="3100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отклонения уточненного плана от первоначального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первоначальному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уточненному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</a:tr>
              <a:tr h="593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21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Сбор, удаление отходов и очистка сточных вод 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98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220248,9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234482,5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233922,2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30455,7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36488,4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36474,1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10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140624,3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151760,7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151331,3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9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36150,2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31806,4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-12,0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31806,4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16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Молодежная политика 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1729,6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1363,1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-21,2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1363,1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55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11289,1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13063,9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12947,3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22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43901,8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43672,1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43672,1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61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43901,8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43385,1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43385,1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22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культуры и кинематографии 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12710,5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13775,7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13775,7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2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6040,0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3987,1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-34,0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3987,1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1999,6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6148,8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1999,6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6248,8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5888,5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6619,3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6619,3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82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1169,7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1169,7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98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Физическая культура и спорт  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5096,5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5355,4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5355,4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222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5096,5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5333,2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5333,2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104,6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222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22,2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2022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413760"/>
              </p:ext>
            </p:extLst>
          </p:nvPr>
        </p:nvGraphicFramePr>
        <p:xfrm>
          <a:off x="313621" y="1412776"/>
          <a:ext cx="8640961" cy="3762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540"/>
                <a:gridCol w="708530"/>
                <a:gridCol w="2390269"/>
                <a:gridCol w="877673"/>
                <a:gridCol w="804534"/>
                <a:gridCol w="877673"/>
                <a:gridCol w="829782"/>
                <a:gridCol w="797508"/>
                <a:gridCol w="859452"/>
              </a:tblGrid>
              <a:tr h="3100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отклонения уточненного плана от первоначального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первоначальному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уточненному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</a:tr>
              <a:tr h="593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3" marR="7383" marT="7383" marB="0" anchor="ctr"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1974,5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1771,1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1974,5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1866,0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94,5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гос.внутрен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и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муниц.долга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гос.внутрен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муниц.долга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26843,8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26843,8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26843,8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47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25390,9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25390,9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25390,9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  <a:tr h="321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1452,9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1452,9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1452,9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2022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83261"/>
              </p:ext>
            </p:extLst>
          </p:nvPr>
        </p:nvGraphicFramePr>
        <p:xfrm>
          <a:off x="457200" y="1311275"/>
          <a:ext cx="8291266" cy="499804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97296"/>
                <a:gridCol w="2653645"/>
                <a:gridCol w="1068065"/>
                <a:gridCol w="1068065"/>
                <a:gridCol w="1068065"/>
                <a:gridCol w="1068065"/>
                <a:gridCol w="1068065"/>
              </a:tblGrid>
              <a:tr h="5339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 программ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первоначальный,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уточненный, тыс.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605 686,1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692 947,4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686 406,0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РАСХОДЫ, в т.ч.: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596 297,6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665 604,4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659 435,1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9525" marR="9525" marT="9525" marB="0" anchor="ctr"/>
                </a:tc>
              </a:tr>
              <a:tr h="533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Большемурашкинского муниципального района на 2021-2023 годы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221 772,1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231 554,8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230 994,5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</a:tr>
              <a:tr h="533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и туризма в Большемурашкинском муниципальном районе на 2019-2021 годы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43 901,8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40 944,1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40 944,1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533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 спорта Большемурашкинского муниципального района на 2020-2022 годы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5 033,6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5 033,6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533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Информатизация Большемурашкинского муниципального  района Нижегородской области на 2021-2023 годы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1 820,1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1 830,5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94,4</a:t>
                      </a:r>
                    </a:p>
                  </a:txBody>
                  <a:tcPr marL="9525" marR="9525" marT="9525" marB="0" anchor="ctr"/>
                </a:tc>
              </a:tr>
              <a:tr h="533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безопасности дорожного движения в Большемурашкинском муниципальном районе на 2019-2021 годы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7091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муниципальной собственностью Большемурашкинского муниципального  района  Нижегородской области на 2021-2023 годы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16 531,8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15 942,0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15 922,2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</a:tr>
              <a:tr h="533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 финансами Большемурашкинского муниципального района Нижегородской области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46 295,8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51 183,4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50 843,2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19180"/>
              </p:ext>
            </p:extLst>
          </p:nvPr>
        </p:nvGraphicFramePr>
        <p:xfrm>
          <a:off x="323530" y="1600200"/>
          <a:ext cx="8568952" cy="495630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07253"/>
                <a:gridCol w="2742519"/>
                <a:gridCol w="1103836"/>
                <a:gridCol w="1103836"/>
                <a:gridCol w="1103836"/>
                <a:gridCol w="1103836"/>
                <a:gridCol w="1103836"/>
              </a:tblGrid>
              <a:tr h="5339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 программ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первоначальный,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уточненный, тыс.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малого и среднего предпринимательства в Большемурашкинском муниципальном районе  Нижегородской области на 2019-2021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1 670,7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1 670,7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Нижегородской области на 2021-2023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6 522,4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7 595,1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7 450,4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98,1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общественного порядка и противодействия преступности в Большемурашкинском муниципальном районе Нижегородской области на 2021-2023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1 022,5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1 022,5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2045,0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 социальной поддержки населения Большемурашкинского муниципального района Нижегородской области на 2020-2022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5 627,0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7 948,3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7 948,3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социальной и инженерной инфраструктуры Большемурашкинского муниципального  района  Нижегородской области на 2021-2023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160 793,8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209 741,9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205 704,1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98,1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8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737329"/>
              </p:ext>
            </p:extLst>
          </p:nvPr>
        </p:nvGraphicFramePr>
        <p:xfrm>
          <a:off x="323528" y="1556792"/>
          <a:ext cx="8424935" cy="396652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02089"/>
                <a:gridCol w="2696426"/>
                <a:gridCol w="1085284"/>
                <a:gridCol w="1085284"/>
                <a:gridCol w="1085284"/>
                <a:gridCol w="1085284"/>
                <a:gridCol w="1085284"/>
              </a:tblGrid>
              <a:tr h="5339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 программ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первоначальный,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уточненный, тыс.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первонач.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97" marR="8197" marT="8197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условий и охраны труда в организациях Большемурашкинского муниципального района на 2019-2021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муниципального управления Большемурашкинского муниципального района Нижегородской области на 2021-2023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35 167,7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34 642,3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33 684,3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97,2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агропромышленного комплекса Большемурашкинского муниципального района  Нижегородской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41 672,8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45 228,9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45 228,9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пассажирского  автотранспорта на территории Большемурашкинского муниципального района на  2021-2023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10 722,0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10 722,0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экологической обстановки на территории Большемурашкинского муниципального района Нижегородской области на 2021-2023 годы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2 474,0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3 491,6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3 483,1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</a:tr>
              <a:tr h="18370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6 914,50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23 851,4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23 487,8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4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48705" y="2138842"/>
            <a:ext cx="8271445" cy="697369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10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4F6A7E-8B63-444A-BC37-9E20608A3105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TextBox 3"/>
          <p:cNvSpPr txBox="1">
            <a:spLocks noChangeArrowheads="1"/>
          </p:cNvSpPr>
          <p:nvPr/>
        </p:nvSpPr>
        <p:spPr bwMode="auto">
          <a:xfrm>
            <a:off x="633127" y="2225588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на территории Большемурашкинского муниципального 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654300" y="6237288"/>
            <a:ext cx="3960813" cy="504825"/>
          </a:xfrm>
          <a:prstGeom prst="downArrow">
            <a:avLst/>
          </a:prstGeom>
          <a:gradFill flip="none"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9168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74" y="3137018"/>
            <a:ext cx="2709788" cy="180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140968"/>
            <a:ext cx="2571345" cy="177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5" descr="https://phonoteka.org/uploads/posts/2021-05/1621737482_1-phonoteka_org-p-fon-dlya-prezentatsii-vneurochnaya-deyatel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49" y="4050260"/>
            <a:ext cx="29051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65760" y="116480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31 554,8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</a:t>
            </a:r>
            <a:r>
              <a:rPr lang="en-US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230 994,5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</a:t>
            </a:r>
            <a:r>
              <a:rPr lang="en-US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8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3354" y="332656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397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F09AD0-559F-462E-B0DB-9656B2071D0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96336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% исполнения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3354" y="332656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347341" y="2800465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1.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дошкольного и общего образования»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347341" y="4077494"/>
            <a:ext cx="3816350" cy="647700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 3.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«Развитие системы оценки качества образования и информационной прозрачности системы образования»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347341" y="3458713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2.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дополнительного образования и воспитания детей и молодежи»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347341" y="5570272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5.</a:t>
            </a:r>
            <a:r>
              <a:rPr lang="ru-RU" sz="1100" i="1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«Обеспечение реализации муниципальной программы»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347341" y="4869160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«Ресурсное обеспечение сферы образования»</a:t>
            </a:r>
            <a:endParaRPr lang="ru-RU" sz="1100" dirty="0"/>
          </a:p>
        </p:txBody>
      </p:sp>
      <p:sp>
        <p:nvSpPr>
          <p:cNvPr id="30" name="Пятиугольник 29"/>
          <p:cNvSpPr/>
          <p:nvPr/>
        </p:nvSpPr>
        <p:spPr>
          <a:xfrm>
            <a:off x="347341" y="6237310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i="1" dirty="0" smtClean="0">
                <a:solidFill>
                  <a:schemeClr val="tx1"/>
                </a:solidFill>
              </a:rPr>
              <a:t>7.</a:t>
            </a:r>
            <a:endParaRPr lang="ru-RU" sz="11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молодежной политики в Большемурашкинском муниципальном районе»</a:t>
            </a:r>
            <a:endParaRPr lang="ru-RU" sz="11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028049" y="2800465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164 530,4</a:t>
            </a:r>
            <a:endParaRPr lang="ru-RU" sz="11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тыс</a:t>
            </a:r>
            <a:r>
              <a:rPr lang="ru-RU" sz="1100" dirty="0">
                <a:solidFill>
                  <a:schemeClr val="tx1"/>
                </a:solidFill>
              </a:rPr>
              <a:t>. руб.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596336" y="5533890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97,9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028049" y="3458711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31 235,2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34410" y="418552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4 894,0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47041" y="4885037"/>
            <a:ext cx="1137494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24 798,4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095459" y="5570272"/>
            <a:ext cx="1123206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5 468,6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16908" y="6237312"/>
            <a:ext cx="1137494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67,8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596336" y="2800465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99,7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6336" y="3458714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608120" y="4185522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96336" y="4885037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608120" y="6237311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7094" y="623731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67,8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657850" y="5581114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5 585,2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657850" y="4869160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24 798,5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622577" y="4179499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4 894,0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32400" y="345871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31 235,2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631804" y="2800464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164 974,0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47041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Исполнено за 202</a:t>
            </a:r>
            <a:r>
              <a:rPr lang="en-US" sz="1200" b="1" i="1" dirty="0" smtClean="0">
                <a:solidFill>
                  <a:schemeClr val="tx1"/>
                </a:solidFill>
              </a:rPr>
              <a:t>2</a:t>
            </a:r>
            <a:r>
              <a:rPr lang="ru-RU" sz="1200" b="1" i="1" dirty="0" smtClean="0">
                <a:solidFill>
                  <a:schemeClr val="tx1"/>
                </a:solidFill>
              </a:rPr>
              <a:t>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24947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План на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 202</a:t>
            </a:r>
            <a:r>
              <a:rPr lang="en-US" sz="1200" b="1" i="1" dirty="0" smtClean="0">
                <a:solidFill>
                  <a:schemeClr val="tx1"/>
                </a:solidFill>
              </a:rPr>
              <a:t>2</a:t>
            </a:r>
            <a:r>
              <a:rPr lang="ru-RU" sz="1200" b="1" i="1" dirty="0" smtClean="0">
                <a:solidFill>
                  <a:schemeClr val="tx1"/>
                </a:solidFill>
              </a:rPr>
              <a:t>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  <p:pic>
        <p:nvPicPr>
          <p:cNvPr id="32" name="Picture 15" descr="https://phonoteka.org/uploads/posts/2021-05/1621737482_1-phonoteka_org-p-fon-dlya-prezentatsii-vneurochnaya-deyatel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0240"/>
            <a:ext cx="29051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4412"/>
              </p:ext>
            </p:extLst>
          </p:nvPr>
        </p:nvGraphicFramePr>
        <p:xfrm>
          <a:off x="323528" y="1440652"/>
          <a:ext cx="8568953" cy="5385063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260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444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Доступность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дошкольного образования (отношение численности детей 3 - 7 лет, которым предоставлена возможность получать услуги дошкольного образования, к численности детей в возрасте 3 - 7 лет, скорректированной на численность детей в возрасте 5 - 7 лет, обучающихся в ОБОО)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Отношение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среднего балла единого государственного экзамена (в расчете на 1 предмет) в 33% МООО с лучшими результатами единого государственного экзамена к среднему баллу единого государственного экзамена (в расчете на 1 предмет) в 33% МОО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худшими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результатами единого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государственного 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экзамена уменьшится до 1,53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-0,53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-114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 улучшился по сравнению с планируемым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вес численности обучающихся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МООО,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которым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предоставлена возможность обучаться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соответствии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основными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современными требованиями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в общей численности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обучающихся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увеличится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 97%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МОО, в которых созданы условия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получения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детьми–инвалидами качественного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образования в общем количестве составит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охвата бесплатным горячим питанием обучающихся, получающих начальное общее образование в муниципальных образовательных организациях сохранится на уровне 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охвата горячим питанием обучающихся общеобразовательных учреждений  составит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 сохранится на уровне 87 %.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</a:tr>
              <a:tr h="351747">
                <a:tc>
                  <a:txBody>
                    <a:bodyPr/>
                    <a:lstStyle/>
                    <a:p>
                      <a:pPr indent="654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Охват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детей в возрасте от 5 до 18 лет, имеющих право на получение дополнительного образования в рамках системы персонифицированного финансирования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достигнет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20%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</a:tr>
              <a:tr h="302562">
                <a:tc>
                  <a:txBody>
                    <a:bodyPr/>
                    <a:lstStyle/>
                    <a:p>
                      <a:pPr indent="38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Охват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организованными формами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отдыха,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оздоровления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 занятости будет сохранен на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от численности детей школьного возраста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</a:tr>
              <a:tr h="306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вес числа образовательных организаций, в которых созданы коллегиальные органы управления в общем числе образовательных организаций увеличится до 100 %;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</a:tr>
              <a:tr h="327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вес числа образовательных организаций, обеспечивающих предоставление нормативно закрепленного перечня сведений о своей деятельности на официальных сайтах, в общем числе образовательных организаций увеличится до 100 %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</a:tr>
              <a:tr h="3277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вес численности руководителей муниципальных ДОО, МОО и организаций дополнительного образования детей,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 увеличится до100 %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332656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32600"/>
              </p:ext>
            </p:extLst>
          </p:nvPr>
        </p:nvGraphicFramePr>
        <p:xfrm>
          <a:off x="251520" y="2204864"/>
          <a:ext cx="8641010" cy="4178804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871567"/>
                <a:gridCol w="734213"/>
                <a:gridCol w="892048"/>
                <a:gridCol w="893307"/>
                <a:gridCol w="12498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Отношение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среднемесячной заработной платы</a:t>
                      </a:r>
                      <a:b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педагогов  и педагогических МОО к среднемесячной заработной плате Нижегородской области достигнет 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дельный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вес числа электронных инструктивно-методических ресурсов, разработанных в рамках Программы, к которым предоставлен доступ в сети Интернет, в общем числе электронных инструктивно-методических ресурсов, разработанных в рамках Программы, составит 100%.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460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оля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педагогических работников, осуществляющих функции классного руководителя, получающих ежемесячное денежное вознаграждение за классное руководство сохранится на уровне 100 %.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25602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МОО, участвующих в реализации патриотической направленности, в общей численности увеличится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17068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обучающихся, желающих принять участие в муниципальных мероприятиях патриотической направленности, в общей численности   обучающихся в возрасте от 14 до 18 лет составит 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вес молодежи, охваченной организованными формами досуга и занятости, от численности населения в возрасте 14-30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5340">
                <a:tc>
                  <a:txBody>
                    <a:bodyPr/>
                    <a:lstStyle/>
                    <a:p>
                      <a:pPr indent="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Удельный вес молодежи, участвующей в различных формах самоорганизации, от численности населения в возрасте 14-30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Уровень снижения подростковой и молодежной преступности, от общего уровня преступности в районе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098" name="Picture 2" descr="https://im0-tub-ru.yandex.net/i?id=b86205d9f1c6d970424a8f7661b8e94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98"/>
            <a:ext cx="214900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23196"/>
            <a:ext cx="84548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1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8298" y="404664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ОТЧЕТ ОБ ИСПОЛНЕНИИ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607" y="1628800"/>
            <a:ext cx="8033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содержит данные об исполнении бюджета по доходам, расходам и источникам финансирования дефицита бюджета в соответствии с бюджетной классификацией Российской Федерации.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Годовой отчет об исполнении районного бюджета подлежит рассмотрению Советом депутатов Большемурашкинского муниципального округа и утверждается решением Совета депутатов Большемурашкинского муниципального округа.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Решением Совета депутатов Большемурашкинского муниципального округа  утверждается отчет об исполнении районного бюджета за отчетный финансовый год с указанием общего объема доходов, расходов и дефицита (профицита) районного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18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46742" y="2130200"/>
            <a:ext cx="8352928" cy="738664"/>
          </a:xfrm>
          <a:prstGeom prst="round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6742" y="2132856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 возможностей для повышения роли культуры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просвещении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Большемурашкинского района в ее лучших традициях и достижениях;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 района и единого культурно-информационного пространства.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25590" y="3212976"/>
            <a:ext cx="2156184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 «Наследие»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9 636,9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3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9 636,9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098937" y="2996952"/>
            <a:ext cx="2448272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 «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обслуживание сферы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       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725678" y="3212976"/>
            <a:ext cx="2992388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3.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и развитие материально-технической базы муниципального учреждения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307,2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307,2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8" y="4752627"/>
            <a:ext cx="3512411" cy="18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09" y="4754795"/>
            <a:ext cx="3349327" cy="18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4293096"/>
            <a:ext cx="2085974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694" y="404664"/>
            <a:ext cx="87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25964" y="1268760"/>
            <a:ext cx="5786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40 </a:t>
            </a:r>
            <a:r>
              <a:rPr lang="en-US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944,1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,0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40 </a:t>
            </a:r>
            <a:r>
              <a:rPr lang="en-US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944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en-US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608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08975"/>
              </p:ext>
            </p:extLst>
          </p:nvPr>
        </p:nvGraphicFramePr>
        <p:xfrm>
          <a:off x="418644" y="1628800"/>
          <a:ext cx="8617852" cy="30285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{C4B1156A-380E-4F78-BDF5-A606A8083BF9}</a:tableStyleId>
              </a:tblPr>
              <a:tblGrid>
                <a:gridCol w="3401416"/>
                <a:gridCol w="1352409"/>
                <a:gridCol w="934807"/>
                <a:gridCol w="1008112"/>
                <a:gridCol w="1921108"/>
              </a:tblGrid>
              <a:tr h="34091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показателя(индикатора достижения цели)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11378">
                <a:tc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Увеличение числа посещений  ЦБС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85690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86300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+610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Динамика числа участников клубных формирований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К-во чел.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8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Увеличение посещаемости культурно-досуговых учреждений       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54,62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54,7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+0,08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0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Увеличение числа посещений музея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К-во чел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4081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4081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отремонтированных зданий муниципальных учреждений культуры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Отремонтирован фасад здания Центральной библиотеки, укреплена техническая база Советского СДК (приобретено оборудование)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332656"/>
            <a:ext cx="8928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57.userapi.com/impg/sQzpalpZN1hxiLouVQ_j9g8ybfJ0gdBcWhOnZA/PTcP1La71gY.jpg?size=2560x1920&amp;quality=95&amp;sign=d1040384a478aa5061a1768b18a89b1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779034"/>
            <a:ext cx="2736654" cy="2052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rtinkin.net/uploads/posts/2022-02/1645478680_60-kartinkin-net-p-kartinki-s-knigami-7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35" y="4711305"/>
            <a:ext cx="2059313" cy="20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6.userapi.com/impg/Tn-uBALoUurMB-NX9ukfsCa2Az51-dB2b48xmQ/8H2-sd8ZLpg.jpg?size=2560x1920&amp;quality=95&amp;sign=09a644786783cf86f5cb1e2147426f5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05979"/>
            <a:ext cx="2597012" cy="1947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10145" y="1988840"/>
            <a:ext cx="8568951" cy="58477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2280" y="1988839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физической подготовленности и здоровья населения района, привлечения населения к занятиям физической культурой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4" y="2780927"/>
            <a:ext cx="2662509" cy="17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133118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          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5 033,6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100%                     </a:t>
            </a:r>
            <a:r>
              <a:rPr lang="en-US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5 033,6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13318"/>
              </p:ext>
            </p:extLst>
          </p:nvPr>
        </p:nvGraphicFramePr>
        <p:xfrm>
          <a:off x="189854" y="4869160"/>
          <a:ext cx="4454154" cy="17251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955"/>
                <a:gridCol w="576064"/>
                <a:gridCol w="648072"/>
                <a:gridCol w="576063"/>
              </a:tblGrid>
              <a:tr h="378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50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систематически занимающихся физической культурой и спортом в общей численности населения  района                                                                                                                                                                           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504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366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 населения выполнившего нормативы ГТО Всероссийского комплекса ГТО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7504" y="260648"/>
            <a:ext cx="90364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 спорта Большемурашкинского муниципального района </a:t>
            </a:r>
            <a:endParaRPr lang="ru-RU" sz="2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5856" y="2780927"/>
            <a:ext cx="1944216" cy="151216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культуры и массового спорта»</a:t>
            </a: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4 236,5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4 236,5</a:t>
            </a: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0112" y="2708920"/>
            <a:ext cx="3134610" cy="1584176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инфраструктуры для занятий физической культурой и спортом Большемурашкинского муниципального района</a:t>
            </a: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797,1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1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797,1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тыс. руб.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19"/>
            <a:ext cx="3994222" cy="227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7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BDD950-0F26-4D87-835F-FB447122204A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1" y="1484784"/>
            <a:ext cx="8746166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046267"/>
              </p:ext>
            </p:extLst>
          </p:nvPr>
        </p:nvGraphicFramePr>
        <p:xfrm>
          <a:off x="179512" y="3356992"/>
          <a:ext cx="5832647" cy="29523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8089"/>
                <a:gridCol w="652636"/>
                <a:gridCol w="652636"/>
                <a:gridCol w="619643"/>
                <a:gridCol w="619643"/>
              </a:tblGrid>
              <a:tr h="677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</a:tr>
              <a:tr h="334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АРМ подключенных к системе электронного документа оборота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284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муниципальных (государственных) услуг, предоставляемых на межведомственном и межуровневом    уровне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284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Удовлетворение потребности органов МСУ в современной вычислительной техники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37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защищенности информационных ресурсов и систем администрации (выполнение плановых показателей)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492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Повышение уровня квалификации подготовки специалистов органов МСУ в области использования информационно-коммуникационных технологий, а также в сфере информационной безопасности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452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Выполнение муниципального задания по информированию населения о деятельности органов МСУ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457691" y="2368334"/>
            <a:ext cx="3024336" cy="93610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2736304" cy="2189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062" y="332656"/>
            <a:ext cx="87050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2368334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1 939,0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1 830,5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355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BDBFCA-87BF-41FC-9853-76A432A61E42}" type="slidenum">
              <a:rPr lang="ru-RU" altLang="ru-RU" smtClean="0"/>
              <a:pPr eaLnBrk="1" hangingPunct="1"/>
              <a:t>34</a:t>
            </a:fld>
            <a:endParaRPr lang="ru-RU" altLang="ru-RU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10464" y="2223448"/>
            <a:ext cx="8712968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муниципального района на основе современных принципов и методов управления, качественное развитие процесса регистрации муниципальной собственности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930706" cy="262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82903"/>
              </p:ext>
            </p:extLst>
          </p:nvPr>
        </p:nvGraphicFramePr>
        <p:xfrm>
          <a:off x="190749" y="4005064"/>
          <a:ext cx="5729931" cy="2494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1131"/>
                <a:gridCol w="504056"/>
                <a:gridCol w="576064"/>
                <a:gridCol w="504056"/>
                <a:gridCol w="844624"/>
              </a:tblGrid>
              <a:tr h="34545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индикаторы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</a:tr>
              <a:tr h="354324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государственного кадастрового учёта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492624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государственной регистрации муниципальной собственности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5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схем расположения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технических планов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межевых планов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объектов, внесенных в Перечень имущества для субъектов МСП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обоснованных жалоб на качество обслуживания муниципальных учреждений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9220" name="TextBox 10"/>
          <p:cNvSpPr txBox="1">
            <a:spLocks noChangeArrowheads="1"/>
          </p:cNvSpPr>
          <p:nvPr/>
        </p:nvSpPr>
        <p:spPr bwMode="auto">
          <a:xfrm>
            <a:off x="251520" y="3356992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480" y="260648"/>
            <a:ext cx="8589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собственностью Большемурашкинского муниципального района </a:t>
            </a:r>
          </a:p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гг.»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1484784"/>
            <a:ext cx="61926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15 942,0 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15 922,2 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99,8%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40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4049" y="3055100"/>
            <a:ext cx="3986452" cy="1598036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Нижегородской области» </a:t>
            </a:r>
          </a:p>
          <a:p>
            <a:pPr algn="ctr">
              <a:defRPr/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30 731,5 тыс. руб.                            30 590,6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4048" y="4941168"/>
            <a:ext cx="3986453" cy="1671240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 Большемурашкинского муниципального района Нижегородской области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Исполнена за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20 230,8 тыс. руб.                             20 202,7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51519" y="2204864"/>
            <a:ext cx="873898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969" y="188640"/>
            <a:ext cx="8514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3410" y="1332546"/>
            <a:ext cx="80012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51 183,4 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50 843,2 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99,3 %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atherineasquithgallery.com/uploads/posts/2021-03/1614558421_95-p-chelovechki-na-belom-fone-1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63669"/>
            <a:ext cx="4718865" cy="27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02637" y="3064651"/>
            <a:ext cx="3505267" cy="1598036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и совершенствование бюджетного процесса Большемурашкинского муниципального района Нижегородской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</a:p>
          <a:p>
            <a:pPr algn="ctr">
              <a:defRPr/>
            </a:pPr>
            <a:endPara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2022 год     Исполнена за 2022 год</a:t>
            </a:r>
          </a:p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221,1 тыс. руб.                      49,9 тыс. руб.</a:t>
            </a:r>
          </a:p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22,6%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ru-RU" altLang="ru-RU" sz="1400" smtClean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353813"/>
              </p:ext>
            </p:extLst>
          </p:nvPr>
        </p:nvGraphicFramePr>
        <p:xfrm>
          <a:off x="212015" y="2420888"/>
          <a:ext cx="8688791" cy="17449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96090"/>
                <a:gridCol w="648072"/>
                <a:gridCol w="504056"/>
                <a:gridCol w="504056"/>
                <a:gridCol w="1736517"/>
              </a:tblGrid>
              <a:tr h="1299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247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Тыс. руб.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63,3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+31,3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безвозмездных поступлений от др. бюджетов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75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расходов консолидированного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бюджета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Большемурашкинского муниципального района,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+7,8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Введение программного бюджета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47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 вес муниципального долга по отношению к доходам  районного бюджета  без  учета безвозмездных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поступлений 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 областного бюджета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6360" name="Прямоугольник 1"/>
          <p:cNvSpPr>
            <a:spLocks noChangeArrowheads="1"/>
          </p:cNvSpPr>
          <p:nvPr/>
        </p:nvSpPr>
        <p:spPr bwMode="auto">
          <a:xfrm>
            <a:off x="1511129" y="1700808"/>
            <a:ext cx="6264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6151" y="332656"/>
            <a:ext cx="8514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upr.ru/upload/iblock/8fc/Mick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65104"/>
            <a:ext cx="4753059" cy="2227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8753" y="332656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204864"/>
            <a:ext cx="8856984" cy="86409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 социального и экономического ущерба, наносимого населению, экономике и природной среде от пожаров, чрезвычайных ситуаций, повышение безопасности населения от опасностей, возникающих при ведении военных конфликтов или вследствие этих конфликтов, а также при возникновении чрезвычайных ситуаций природного и техногенного характера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zmailds-kizil.educhel.ru/uploads/35700/35622/section/842810/pozhar.png?154400226356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2736304" cy="28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8754" y="3356992"/>
            <a:ext cx="2423048" cy="216024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«Обеспечение пожарной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безопасности»</a:t>
            </a: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2 256,0             2 195,2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97,3%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28115" y="3561167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населения от чрезвычайных ситуаций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5 339,1           5 255,3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98,4%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701801" y="6237312"/>
            <a:ext cx="3960812" cy="432793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93410" y="1332546"/>
            <a:ext cx="80012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7 595,1 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7 450,4 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98,1 %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5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38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167605"/>
              </p:ext>
            </p:extLst>
          </p:nvPr>
        </p:nvGraphicFramePr>
        <p:xfrm>
          <a:off x="458772" y="2132856"/>
          <a:ext cx="8424937" cy="2897775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5450450"/>
                <a:gridCol w="884606"/>
                <a:gridCol w="663454"/>
                <a:gridCol w="737172"/>
                <a:gridCol w="689255"/>
              </a:tblGrid>
              <a:tr h="648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</a:tr>
              <a:tr h="415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населенных пунктов, обеспеченных противопожарными минерализованными полосами, не менее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7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произошедших пожаров в год, не более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Шт.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-16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7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Сумма нанесенного материального ущерба от последствий пожаров в год,  не более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Тыс.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1000,0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600,0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5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руководящего состава и должностных лиц, прошедших обучение по вопросам гражданской обороны, защите от чрезвычайных ситуаций и террористических акций, от общего количества, установленного реестром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75%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5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Объем резерва на ЧС, не менее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руб.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79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158,1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7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обеспечения работоспособности оконечного оборудования системы оповещения населения по окончании календарного года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7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человек в дежурной смене ЕДДС, не менее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58773" y="1488260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9218" name="Picture 2" descr="https://im0-tub-ru.yandex.net/i?id=77a95756da2df8d1c9052db38eae3f2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87464"/>
            <a:ext cx="2131189" cy="1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8753" y="26064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6865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4329" y="2132856"/>
            <a:ext cx="5869938" cy="584775"/>
          </a:xfrm>
          <a:prstGeom prst="roundRect">
            <a:avLst/>
          </a:prstGeom>
          <a:solidFill>
            <a:srgbClr val="99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39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8799" y="2107121"/>
            <a:ext cx="58009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доступных качественных услуг для различных слоев населения.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2184854"/>
            <a:ext cx="2288217" cy="2125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3923928" y="6060328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51920" y="4653136"/>
            <a:ext cx="3952419" cy="1274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родителей, проживающих на территории Большемурашкинского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4 279,1                   4 279,1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8" y="3074576"/>
            <a:ext cx="3168352" cy="12453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лиц пожилого возраста, проживающих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Большемурашкинского муниципального района»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2 422,6                   2 422,6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51920" y="3074576"/>
            <a:ext cx="2561108" cy="120233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семьи и иные районные мероприятия в области социальной политики»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1 246,6                 1 246,6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8" y="4932075"/>
            <a:ext cx="2831558" cy="163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3286" y="332656"/>
            <a:ext cx="8725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3286" y="1332546"/>
            <a:ext cx="86713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7 948,3 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7 948,3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100 %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4692" y="1412776"/>
            <a:ext cx="8352928" cy="923330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48049" y="2708920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  <a:gs pos="100000">
                <a:srgbClr val="FFFF0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4581128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95219" y="4581128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67797" y="5661248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76552" y="5661248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796136" y="3537012"/>
            <a:ext cx="835404" cy="10441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847949" y="3537012"/>
            <a:ext cx="1125881" cy="10441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4875909" y="5373216"/>
            <a:ext cx="149943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375339" y="5373216"/>
            <a:ext cx="132396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73830" y="573311"/>
            <a:ext cx="340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300220"/>
              </p:ext>
            </p:extLst>
          </p:nvPr>
        </p:nvGraphicFramePr>
        <p:xfrm>
          <a:off x="445407" y="1988840"/>
          <a:ext cx="8375065" cy="32189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28592"/>
                <a:gridCol w="542209"/>
                <a:gridCol w="865171"/>
                <a:gridCol w="772474"/>
                <a:gridCol w="866619"/>
              </a:tblGrid>
              <a:tr h="14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233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СНКО, получивших финансовую поддержку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СНКО, реализовавших мероприятия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запланированных общественно-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значимых районных мероприятий, содействующих повышению статуса воина интернационалиста и патриотическому воспитанию граждан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36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 направленных на социальную адаптацию лиц, находящихся в трудной жизненной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ситуации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75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объем денежных средств, выделяемых в виде социальной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поддержки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направленных, на поддержку лиц пожилого возраста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75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жильем молодых семей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2-х семей ежегодно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детей-сирот и детей, оставшихся без попечения родителей, переданных на воспитание в семьи граждан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чел.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жильем детей-сирот и детей, оставшихся без попечения родителей и лиц из их числа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чел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1" y1="44351" x2="6286" y2="38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17231"/>
            <a:ext cx="1671725" cy="114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3286" y="332656"/>
            <a:ext cx="8725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5527" y="1381959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8194" name="Picture 2" descr="https://stc-patriot.ru/wp-content/uploads/2020/04/emble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19296"/>
            <a:ext cx="1351390" cy="10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ibsakh.ru/fileadmin/news_import/soc-robot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30" y="5435615"/>
            <a:ext cx="1478577" cy="130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41</a:t>
            </a:fld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47586" y="1412776"/>
            <a:ext cx="8490391" cy="5760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9" y="2132856"/>
            <a:ext cx="8169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209 741,9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205 704,1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98,1%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071" y="260648"/>
            <a:ext cx="8418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004048" y="6229623"/>
            <a:ext cx="3960440" cy="504056"/>
          </a:xfrm>
          <a:prstGeom prst="downArrow">
            <a:avLst/>
          </a:prstGeom>
          <a:solidFill>
            <a:srgbClr val="CCFFCC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5" y="2849954"/>
            <a:ext cx="5592565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следующие расходы :</a:t>
            </a:r>
          </a:p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капитальный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ремонт автомобильных дорог общего пользования местного значения за счет средств областного бюджета - 4 236 500,00 рублей. </a:t>
            </a: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автомобильной дороги общего пользования местного значения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33 895 500,00 рублей, </a:t>
            </a: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экспертиза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сметной документации на строительство дороги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ул.Дубравная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р.п.Б.Мурашкино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- 34 702,08 рублей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приобретение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для переселение граждан из аварийного жилищного фонда ( строительство нового жилого дома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р.п.Б.Мурашкино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мкн. Сельхозтехники, дом 8) - 20 квартир  (954,0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приобретение жилых помещений для переселение граждан из аварийного жилищного фонда на вторичном рынке - 3 квартиры ( 124,6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изъятии путем выкупа недвижимости для муниципальных нужд жилья в рамках реализации мероприятий по переселению граждан из аварийного жилищного фонда - 5 квартир ( 171,7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снос 3 расселенных аварийных многоквартирных жилых домов в с.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Кишкино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начало проведения работ по реконструкции участка поселкового  водопровода в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р.п.Большое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 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участка теплотрассы по адресу: р.п. Большое Мурашкино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ул.Свободы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 дома №77 до д. № 90,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участка теплотрассы по адресу: р.п. Большое Мурашкино,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пер.Кузнечный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участка водопровода в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р.п.Б.Мурашкино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теплотрассы в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п.Советский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https://sun9-east.userapi.com/sun9-60/s/v1/ig2/ap03a8CuiVPNLPINlT5SrBDcf--gq8GBb8aRIgb5iRhNKFJeZnho2hOKW4tMjlbo3k5rtuTfx51_tNxfmEe30QjB.jpg?size=1280x96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46" y="2823122"/>
            <a:ext cx="2799508" cy="18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742967"/>
              </p:ext>
            </p:extLst>
          </p:nvPr>
        </p:nvGraphicFramePr>
        <p:xfrm>
          <a:off x="647818" y="1844824"/>
          <a:ext cx="7992887" cy="26536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23149"/>
                <a:gridCol w="716840"/>
                <a:gridCol w="1194734"/>
                <a:gridCol w="1258936"/>
                <a:gridCol w="999228"/>
              </a:tblGrid>
              <a:tr h="405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(целевого индикатора)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405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ветхих сетей водоснабжения на территории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Большемурашкинского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405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аварийного жилья на территории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Большемурашкинского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5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 объектов по отрасли "Жилищное хозяйство"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5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5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объекты инженерной инфраструктуры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5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Благоустройство территорий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405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 объектов по отрасли "Транспорт"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5071" y="260648"/>
            <a:ext cx="8418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im0-tub-ru.yandex.net/i?id=4192a4cc36e4d38d62b05760d66322b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69160"/>
            <a:ext cx="3072285" cy="16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7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B4473E-0F5F-46DA-A659-7235D3A21432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2669" y="1183978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эффективности муниципального управления, 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2781300"/>
            <a:ext cx="3801244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103,2                         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83,1%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004048" y="2781300"/>
            <a:ext cx="3860552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2 201,1                      2 198,5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99,9%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1775" y="4724400"/>
            <a:ext cx="3116263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4 320,8                          4 147,4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96,0%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867400" y="4724400"/>
            <a:ext cx="2997200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2021-2023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28 017,2                     27 252,6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97,3%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492500" y="5791200"/>
            <a:ext cx="2230438" cy="936625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3643" y="260648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01580" y="2060848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34 642,3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33 684,3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97,2%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38ABA1-0088-4E40-93C8-0CCA1D0CC64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6452"/>
              </p:ext>
            </p:extLst>
          </p:nvPr>
        </p:nvGraphicFramePr>
        <p:xfrm>
          <a:off x="273199" y="1916832"/>
          <a:ext cx="8640959" cy="2793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47661"/>
                <a:gridCol w="792088"/>
                <a:gridCol w="720080"/>
                <a:gridCol w="758881"/>
                <a:gridCol w="622249"/>
              </a:tblGrid>
              <a:tr h="232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</a:tr>
              <a:tr h="4381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Муниципальные служащие, успешно прошедшие испытание при поступлении на работу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</a:tr>
              <a:tr h="2451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муниципальных служащих имеющих высшее профессиональное образование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95 %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</a:tr>
              <a:tr h="277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 муниципальных служащих подлежащих аттестации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</a:tr>
              <a:tr h="266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принятия необходимых НПА по вопросам муниципальной службы и обеспечение гарантий лицам, замещающим муниципальные должности и должности муниципальной службы,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CCFFFF"/>
                    </a:solidFill>
                  </a:tcPr>
                </a:tc>
              </a:tr>
              <a:tr h="3999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средств направленных на развитие ресурсного, технического, хозяйственного обеспечения, юридической поддержки органов МСУ</a:t>
                      </a:r>
                    </a:p>
                  </a:txBody>
                  <a:tcPr marL="68580" marR="68580" marT="0" marB="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5206" y="119664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9047" y="260648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exam.bsu.edu.ru/pluginfile.php/699/course/overviewfiles/konferencija_sobra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74373"/>
            <a:ext cx="2690762" cy="20743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4582"/>
            <a:ext cx="2833588" cy="2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4582"/>
            <a:ext cx="2904961" cy="2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07524"/>
            <a:ext cx="2269902" cy="18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350" y="47667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10072" y="2204864"/>
            <a:ext cx="8280920" cy="50405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производственно-финансовой деятельности сельскохозяйственных организаций и обеспечение создания условий для реализации муниципальной программы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7209" y="2924944"/>
            <a:ext cx="3787600" cy="1402779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Большемурашкинского муниципального района Нижегородской области» до 2020 г.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39 013,7                    39 013,7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8567" y="2924944"/>
            <a:ext cx="3828976" cy="1390203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6 215,2                      6 215,2  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49095" y="1268760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45 228,9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45 228,9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100,0%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0612" y="6437229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65345"/>
              </p:ext>
            </p:extLst>
          </p:nvPr>
        </p:nvGraphicFramePr>
        <p:xfrm>
          <a:off x="179512" y="1484784"/>
          <a:ext cx="8712969" cy="35868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14857"/>
                <a:gridCol w="1008112"/>
                <a:gridCol w="792088"/>
                <a:gridCol w="792088"/>
                <a:gridCol w="1505824"/>
              </a:tblGrid>
              <a:tr h="178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показателя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(индикатора)  цели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Отклонение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11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101,1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- 4,6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Снижение пр-ва продукции растениеводства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06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102,3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80,8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-21,5 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снижение пр-ва зерновых культур в результате неблагоприятных погодных условий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100,9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-0,9 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снижение пр-ва молока 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402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29,5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85,8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+56,3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2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рентабельности сельскохозяйственных организаций (с учетом субсидий)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12,3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-1,3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Снижение произошло в связи с увеличением себестоимости продаж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41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Среднемесячная номинальная заработная плата в сельском хозяйстве (по сельскохозяйственным организациям)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руб.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32133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47082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+14949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41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валовой сельскохозяйственной продукции в действующих ценах в хозяйствах всех категорий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тыс. руб.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2972,4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3805,3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+832,9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624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43926"/>
            <a:ext cx="2160240" cy="137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47812"/>
            <a:ext cx="2232248" cy="1372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4071" y="332656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overnment-nnov.ru/_data/objects/0019/8492/icon.jpg?14999595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5226129"/>
            <a:ext cx="2304256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DA053D-B253-4EAD-AC64-63353B766B3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66213" y="1385668"/>
            <a:ext cx="5040560" cy="432048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услугами пассажирского автотранспорта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4" y="3861048"/>
            <a:ext cx="3131690" cy="2349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80" y="1484784"/>
            <a:ext cx="3529920" cy="226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040611"/>
              </p:ext>
            </p:extLst>
          </p:nvPr>
        </p:nvGraphicFramePr>
        <p:xfrm>
          <a:off x="3347863" y="4005263"/>
          <a:ext cx="5559600" cy="23034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0751"/>
                <a:gridCol w="479229"/>
                <a:gridCol w="616151"/>
                <a:gridCol w="684612"/>
                <a:gridCol w="698857"/>
              </a:tblGrid>
              <a:tr h="372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</a:tr>
              <a:tr h="550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сохранение социально значимых маршрутов регулярных перевозок с одновременным обеспечением круглогодичной транспортной доступности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шт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</a:tr>
              <a:tr h="376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-доля населенных пунктов, охваченных регулярными маршрутами пассажирского автотранспорта от общего количества населенных пунктов, с постоянно проживающим населением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менее 79%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+1,9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82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приобретение новых автобусов для обеспечения регулярных перевозок пассажиров и багажа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</a:tr>
              <a:tr h="5034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-количество пассажирских транспортных предприятий, зарегистрированных на территории района, которым оказана поддержка в условиях распространения новой коронавирусной инфекции (COVID-19)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rgbClr val="0D0D0D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5109" y="476672"/>
            <a:ext cx="8583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 Большемурашкинского муниципального района на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204" y="2133888"/>
            <a:ext cx="55309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10 722,0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10 722,0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122466" y="2996951"/>
            <a:ext cx="3528392" cy="576065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</p:spTree>
    <p:extLst>
      <p:ext uri="{BB962C8B-B14F-4D97-AF65-F5344CB8AC3E}">
        <p14:creationId xmlns:p14="http://schemas.microsoft.com/office/powerpoint/2010/main" val="3239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33265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</a:t>
            </a:r>
            <a:r>
              <a:rPr lang="ru-RU" sz="2600" b="1" i="1" dirty="0" smtClean="0">
                <a:solidFill>
                  <a:srgbClr val="6600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ДРЕСНАЯ </a:t>
            </a:r>
            <a:r>
              <a:rPr lang="ru-RU" sz="26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</a:t>
            </a:r>
            <a:r>
              <a:rPr lang="ru-RU" sz="2600" b="1" i="1" dirty="0" smtClean="0">
                <a:solidFill>
                  <a:srgbClr val="6600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НВЕСТИЦИОННАЯ </a:t>
            </a:r>
            <a:r>
              <a:rPr lang="ru-RU" sz="26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</a:t>
            </a:r>
            <a:r>
              <a:rPr lang="ru-RU" sz="2600" b="1" i="1" dirty="0" smtClean="0">
                <a:solidFill>
                  <a:srgbClr val="6600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РОГРАММА</a:t>
            </a:r>
            <a:endParaRPr lang="ru-RU" sz="2600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052736"/>
            <a:ext cx="8496944" cy="852739"/>
          </a:xfrm>
          <a:prstGeom prst="roundRect">
            <a:avLst/>
          </a:prstGeom>
          <a:solidFill>
            <a:srgbClr val="CCFFFF"/>
          </a:solidFill>
          <a:ln w="34925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609" y="105273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инвестиционная программа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документ, содержащий информацию об объемах капитальных вложений на реализацию инвестиционных проектов на очередной финансовый год и плановый период.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609" y="220640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проведенные в рамках реализации Адресной Инвестиционной Программы Нижегородской области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83469"/>
              </p:ext>
            </p:extLst>
          </p:nvPr>
        </p:nvGraphicFramePr>
        <p:xfrm>
          <a:off x="4427984" y="3439910"/>
          <a:ext cx="4320481" cy="228243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160240"/>
                <a:gridCol w="720080"/>
                <a:gridCol w="771736"/>
                <a:gridCol w="668425"/>
              </a:tblGrid>
              <a:tr h="765616">
                <a:tc>
                  <a:txBody>
                    <a:bodyPr/>
                    <a:lstStyle/>
                    <a:p>
                      <a:pPr algn="just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100" u="none" strike="noStrike" dirty="0" smtClean="0">
                          <a:effectLst/>
                        </a:rPr>
                        <a:t>2022 год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Областной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Местный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16817">
                <a:tc>
                  <a:txBody>
                    <a:bodyPr/>
                    <a:lstStyle/>
                    <a:p>
                      <a:pPr marL="0" marR="0" indent="0" algn="just" defTabSz="10080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Реконструкция участка поселкового водопровода в р.п. Большое Мурашкино Нижегородской области, тыс. руб.</a:t>
                      </a:r>
                    </a:p>
                    <a:p>
                      <a:pPr marL="0" marR="0" indent="0" algn="just" defTabSz="10080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kern="1200" dirty="0" smtClean="0">
                          <a:effectLst/>
                        </a:rPr>
                        <a:t>2 048,3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1 638,6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409,7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</a:tr>
            </a:tbl>
          </a:graphicData>
        </a:graphic>
      </p:graphicFrame>
      <p:pic>
        <p:nvPicPr>
          <p:cNvPr id="9" name="Picture 8" descr="http://gazetaznamya.ru/files/78/117/DSC_0002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" y="3410834"/>
            <a:ext cx="4178993" cy="2437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456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49</a:t>
            </a:fld>
            <a:endParaRPr lang="ru-RU"/>
          </a:p>
        </p:txBody>
      </p:sp>
      <p:pic>
        <p:nvPicPr>
          <p:cNvPr id="2050" name="Picture 2" descr="https://strategy.government-nnov.ru/render/storage/88/c8/149a4a0b8808c598dd932ba96ee3fff2d02e35cb.jpg?w=1435&amp;h=870&amp;fit=cr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4438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211960" y="1124744"/>
            <a:ext cx="4824536" cy="1152128"/>
          </a:xfrm>
          <a:prstGeom prst="wedgeRoundRectCallout">
            <a:avLst>
              <a:gd name="adj1" fmla="val -58186"/>
              <a:gd name="adj2" fmla="val 1131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поддержка на конкурсной основе инициативных проектов, подготовленных и осуществляемых при участии самих нижегородцев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551837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автомобильной дороги, расположенной по адресу; Нижегородская область, Большемурашкинский район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с.Григорово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д.37 по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ул.Центральная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д.16 по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ул.Завражная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общей протяженностью 260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м.п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9" y="3547275"/>
            <a:ext cx="1816170" cy="2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19" y="3547275"/>
            <a:ext cx="194421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30095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630095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941057"/>
              </p:ext>
            </p:extLst>
          </p:nvPr>
        </p:nvGraphicFramePr>
        <p:xfrm>
          <a:off x="4211959" y="4077072"/>
          <a:ext cx="4680520" cy="122413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224137"/>
                <a:gridCol w="864096"/>
                <a:gridCol w="890848"/>
                <a:gridCol w="813732"/>
                <a:gridCol w="887707"/>
              </a:tblGrid>
              <a:tr h="410622">
                <a:tc>
                  <a:txBody>
                    <a:bodyPr/>
                    <a:lstStyle/>
                    <a:p>
                      <a:pPr algn="just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Население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</a:tr>
              <a:tr h="813514">
                <a:tc>
                  <a:txBody>
                    <a:bodyPr/>
                    <a:lstStyle/>
                    <a:p>
                      <a:pPr marL="0" marR="0" indent="0" algn="just" defTabSz="10080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автомобильной дороги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685,9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438,4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213,0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34,5</a:t>
                      </a:r>
                    </a:p>
                  </a:txBody>
                  <a:tcPr marL="65314" marR="6531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9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1412776"/>
            <a:ext cx="8136904" cy="1019222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7524" y="3645024"/>
            <a:ext cx="2520280" cy="3024336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30043" y="3645024"/>
            <a:ext cx="2664296" cy="3031952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3886" y="3717032"/>
            <a:ext cx="2376264" cy="2952328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337918" y="2708920"/>
            <a:ext cx="541338" cy="719138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1547664" y="2708920"/>
            <a:ext cx="539750" cy="719138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421959" y="2708920"/>
            <a:ext cx="539750" cy="719138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A9D081-0A8C-4B1B-B725-3E928DF4ED60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675" y="537720"/>
            <a:ext cx="77771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50</a:t>
            </a:fld>
            <a:endParaRPr lang="ru-RU"/>
          </a:p>
        </p:txBody>
      </p:sp>
      <p:pic>
        <p:nvPicPr>
          <p:cNvPr id="2050" name="Picture 2" descr="https://strategy.government-nnov.ru/render/storage/88/c8/149a4a0b8808c598dd932ba96ee3fff2d02e35cb.jpg?w=1435&amp;h=870&amp;fit=cr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4438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764704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"Благоустройство пешеходной дорожки в "Парке Победы" в р.п. Большое Мурашкино Большемурашкинского муниципального района Нижегородской области"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2428" y="638699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51805"/>
            <a:ext cx="2784308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34482" y="6386999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://www.admbmur.ru/tinybrowser/images/news/2019/bmurashkino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44" y="4227191"/>
            <a:ext cx="3328903" cy="20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85166"/>
              </p:ext>
            </p:extLst>
          </p:nvPr>
        </p:nvGraphicFramePr>
        <p:xfrm>
          <a:off x="323528" y="2780928"/>
          <a:ext cx="8352928" cy="122413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032448"/>
                <a:gridCol w="1080120"/>
                <a:gridCol w="1080120"/>
                <a:gridCol w="1080120"/>
                <a:gridCol w="1080120"/>
              </a:tblGrid>
              <a:tr h="410622">
                <a:tc>
                  <a:txBody>
                    <a:bodyPr/>
                    <a:lstStyle/>
                    <a:p>
                      <a:pPr algn="just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Население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</a:tr>
              <a:tr h="813514">
                <a:tc>
                  <a:txBody>
                    <a:bodyPr/>
                    <a:lstStyle/>
                    <a:p>
                      <a:pPr marL="0" marR="0" indent="0" algn="just" defTabSz="10080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пешеходной дорожки в "Парке Победы"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997,1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767,8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199,4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65314" marR="6531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268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51</a:t>
            </a:fld>
            <a:endParaRPr lang="ru-RU"/>
          </a:p>
        </p:txBody>
      </p:sp>
      <p:pic>
        <p:nvPicPr>
          <p:cNvPr id="2050" name="Picture 2" descr="https://strategy.government-nnov.ru/render/storage/88/c8/149a4a0b8808c598dd932ba96ee3fff2d02e35cb.jpg?w=1435&amp;h=870&amp;fit=cr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4438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764704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"Ремонт участка дороги от ул. Рождественская (дом 40) до кладбища в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с.Рождествено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Большемурашкинского муниципального района Нижегородской области"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6806" y="421829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620311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030893"/>
              </p:ext>
            </p:extLst>
          </p:nvPr>
        </p:nvGraphicFramePr>
        <p:xfrm>
          <a:off x="3851920" y="4992554"/>
          <a:ext cx="4968552" cy="122413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731465"/>
                <a:gridCol w="788815"/>
                <a:gridCol w="864096"/>
                <a:gridCol w="831365"/>
                <a:gridCol w="752811"/>
              </a:tblGrid>
              <a:tr h="410622">
                <a:tc>
                  <a:txBody>
                    <a:bodyPr/>
                    <a:lstStyle/>
                    <a:p>
                      <a:pPr algn="just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Население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</a:tr>
              <a:tr h="813514">
                <a:tc>
                  <a:txBody>
                    <a:bodyPr/>
                    <a:lstStyle/>
                    <a:p>
                      <a:pPr marL="0" marR="0" indent="0" algn="just" defTabSz="10080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дороги 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1 106,9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716,0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335,8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55,1</a:t>
                      </a:r>
                    </a:p>
                  </a:txBody>
                  <a:tcPr marL="65314" marR="65314" marT="0" marB="0" anchor="ctr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909" y="2204864"/>
            <a:ext cx="4070820" cy="19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8" y="2996952"/>
            <a:ext cx="2341539" cy="31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86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52</a:t>
            </a:fld>
            <a:endParaRPr lang="ru-RU"/>
          </a:p>
        </p:txBody>
      </p:sp>
      <p:pic>
        <p:nvPicPr>
          <p:cNvPr id="2050" name="Picture 2" descr="https://strategy.government-nnov.ru/render/storage/88/c8/149a4a0b8808c598dd932ba96ee3fff2d02e35cb.jpg?w=1435&amp;h=870&amp;fit=cr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4438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764704"/>
            <a:ext cx="4680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"Ремонт участка дороги от ул. Центральная (дом 20) до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ул.Овражная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(дом 8)  в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с.Малое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  Большемурашкинского муниципального района Нижегородской области"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621843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621843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27153"/>
              </p:ext>
            </p:extLst>
          </p:nvPr>
        </p:nvGraphicFramePr>
        <p:xfrm>
          <a:off x="3707904" y="2740460"/>
          <a:ext cx="4968552" cy="122413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731465"/>
                <a:gridCol w="788815"/>
                <a:gridCol w="864096"/>
                <a:gridCol w="831365"/>
                <a:gridCol w="752811"/>
              </a:tblGrid>
              <a:tr h="410622">
                <a:tc>
                  <a:txBody>
                    <a:bodyPr/>
                    <a:lstStyle/>
                    <a:p>
                      <a:pPr algn="just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Население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</a:tr>
              <a:tr h="813514">
                <a:tc>
                  <a:txBody>
                    <a:bodyPr/>
                    <a:lstStyle/>
                    <a:p>
                      <a:pPr marL="0" marR="0" indent="0" algn="just" defTabSz="10080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дороги 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876,7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567,0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266,1</a:t>
                      </a: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0803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 Light" panose="020B0502040204020203" pitchFamily="34" charset="-122"/>
                          <a:cs typeface="Times New Roman" panose="02020603050405020304" pitchFamily="18" charset="0"/>
                        </a:rPr>
                        <a:t>43,6</a:t>
                      </a:r>
                    </a:p>
                  </a:txBody>
                  <a:tcPr marL="65314" marR="65314" marT="0" marB="0" anchor="ctr"/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28" y="4217297"/>
            <a:ext cx="3960440" cy="187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18539"/>
            <a:ext cx="2088232" cy="333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625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1" name="Group 2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2852983"/>
              </p:ext>
            </p:extLst>
          </p:nvPr>
        </p:nvGraphicFramePr>
        <p:xfrm>
          <a:off x="467544" y="1484784"/>
          <a:ext cx="8490148" cy="1749855"/>
        </p:xfrm>
        <a:graphic>
          <a:graphicData uri="http://schemas.openxmlformats.org/drawingml/2006/table">
            <a:tbl>
              <a:tblPr/>
              <a:tblGrid>
                <a:gridCol w="2178051"/>
                <a:gridCol w="1415553"/>
                <a:gridCol w="1584176"/>
                <a:gridCol w="1440160"/>
                <a:gridCol w="1872208"/>
              </a:tblGrid>
              <a:tr h="792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01.01.2021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Привлечено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 2021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Погашено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в 2021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01.01.2022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Муниципальные гарантии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Бюджетный кредит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2 284,6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2 284,6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6848" name="Прямоугольник 9"/>
          <p:cNvSpPr>
            <a:spLocks noChangeArrowheads="1"/>
          </p:cNvSpPr>
          <p:nvPr/>
        </p:nvSpPr>
        <p:spPr bwMode="auto">
          <a:xfrm>
            <a:off x="827584" y="404664"/>
            <a:ext cx="7378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1D7D3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МУНИЦИПАЛЬНЫЙ ДОЛГ </a:t>
            </a: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БОЛЬШЕМУРАШКИНСКОГО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МУНИЦИПАЛЬНОГО РАЙОНА ( тыс. руб.)</a:t>
            </a:r>
            <a:endParaRPr lang="ru-RU" alt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53</a:t>
            </a:fld>
            <a:endParaRPr lang="ru-RU" dirty="0"/>
          </a:p>
        </p:txBody>
      </p:sp>
      <p:pic>
        <p:nvPicPr>
          <p:cNvPr id="8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05064"/>
            <a:ext cx="2736304" cy="20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276480"/>
              </p:ext>
            </p:extLst>
          </p:nvPr>
        </p:nvGraphicFramePr>
        <p:xfrm>
          <a:off x="467544" y="3501008"/>
          <a:ext cx="5486400" cy="312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7" imgW="5486876" imgH="3121423" progId="Excel.Chart.8">
                  <p:embed/>
                </p:oleObj>
              </mc:Choice>
              <mc:Fallback>
                <p:oleObj r:id="rId7" imgW="5486876" imgH="3121423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501008"/>
                        <a:ext cx="5486400" cy="312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29046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288968719"/>
              </p:ext>
            </p:extLst>
          </p:nvPr>
        </p:nvGraphicFramePr>
        <p:xfrm>
          <a:off x="971600" y="2276872"/>
          <a:ext cx="762833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5536" y="134076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районного бюджета по межбюджетным                                            трансфертам составили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65 889,7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5E2BC419-DF79-4E44-ADE6-BE4D87FA6F42}" type="slidenum">
              <a:rPr lang="ru-RU" smtClean="0"/>
              <a:pPr algn="r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7" y="1484784"/>
            <a:ext cx="2547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933157" y="1557861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97851"/>
              </p:ext>
            </p:extLst>
          </p:nvPr>
        </p:nvGraphicFramePr>
        <p:xfrm>
          <a:off x="303494" y="3789040"/>
          <a:ext cx="8516978" cy="2834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4370"/>
                <a:gridCol w="5472608"/>
              </a:tblGrid>
              <a:tr h="360041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40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8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44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40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4703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6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55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53678" y="620688"/>
            <a:ext cx="46142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4267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2CE782-1837-4354-AEFB-8956C9AF3B8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ru-RU" altLang="ru-RU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899592" y="414022"/>
            <a:ext cx="7864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264861" y="1052736"/>
            <a:ext cx="8728968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Земское собрание Большемурашкинского муниципального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Финансовое управление Большемурашкинского муниципального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Информационно-аналитические материалы по бюджету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admbmur.ru/analiticheskaya-informatciya-za-2022-god.html</a:t>
            </a:r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admbmur.ru/byudzhet-dlya-grazhdan-na-2022-2024-gg.html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Нижегородской области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5"/>
              </a:rPr>
              <a:t>https://gu.nnov.ru/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Официальный сайт Нижегородской области для размещения информации О размещении государственных и муниципальных заказов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6"/>
              </a:rPr>
              <a:t>http://goszakaz.ru/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Официальный сайт для размещения информации о государственных и муниципальных учреждениях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7"/>
              </a:rPr>
              <a:t>http://bus.gov.ru/pub/home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8613700" y="752441"/>
            <a:ext cx="38985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33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880" y="333375"/>
            <a:ext cx="181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733614"/>
            <a:ext cx="8064896" cy="6001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Предисловие…………………………………….........................................................................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«Отчет об исполнении районного бюджета»………………………………..........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граждан»……………………………………………………………..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бюджета………………………………………………............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трансферты…………………………………………………………………..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по основным функциям государства…………...............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 …………………………………………………………………............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Сбалансированность, дефицит, профицит…………………………………………………....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 за 2022 год..................................................................................................................................................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 социально-экономического развития района за 2022 год……....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2022 год……………………………………….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бюджета………………………………………..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доходов районного бюджета за 2022 год ………………………………………...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направлениям за 2022 год ………………….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2022 год ……………………………………………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годы»………………………………………………...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»…………………………………………………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»……………………...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годы» ……………………………………………………………………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35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5" y="404664"/>
            <a:ext cx="806295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собственностью Большемурашкинского муниципального района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…………………......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 Нижегородской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области………………….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годы»…………..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«Меры социальной поддержки населения Большемурашкинского муниципального района на 2020-2022 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»……………………..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……………………………………………………………………………………………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эффективности муниципального управления Большемурашкинского муниципального  района  Нижегородской области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……………………………………………………………………………………………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»…………………………………………...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на территории Большемурашкинского муниципального района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……………………..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инвестиционная программа………………………………………………………..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проект инициативного бюджетирования «Вам решать» …………………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Большемурашкинского муниципального района ………………….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бюджетам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………………………………………………….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управлении ……………………………………………………………………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……………………………………..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458491" y="404664"/>
            <a:ext cx="38985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41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47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48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49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53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54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55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05155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492896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2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A02994-EB57-4907-8784-7B146E2CC95D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32100378"/>
              </p:ext>
            </p:extLst>
          </p:nvPr>
        </p:nvGraphicFramePr>
        <p:xfrm>
          <a:off x="236154" y="2564904"/>
          <a:ext cx="871296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лок-схема: альтернативный процесс 3"/>
          <p:cNvSpPr/>
          <p:nvPr/>
        </p:nvSpPr>
        <p:spPr>
          <a:xfrm>
            <a:off x="261502" y="1412776"/>
            <a:ext cx="8712968" cy="962138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взаимоотношения между публично-правовыми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598620"/>
            <a:ext cx="53816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17722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16F0DC-701C-4937-9D1B-5777E873C925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816968" y="476672"/>
            <a:ext cx="7899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ПО ОСНОВНЫМ ФУНКЦИЯМ ГОСУДАРСТВА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95116460"/>
              </p:ext>
            </p:extLst>
          </p:nvPr>
        </p:nvGraphicFramePr>
        <p:xfrm>
          <a:off x="107504" y="1412776"/>
          <a:ext cx="903649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0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030" y="1340768"/>
            <a:ext cx="87129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эффективности и результативности бюджетных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было принято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Программное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бюджета отличается от традиционного тем, что все расходы бюджета или определенная их часть составляется и утверждается в формате специальных программ, при этом каждая программа имеет конкретные индикаторы ее результативности.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ответственности каждого распорядителя бюджетных средств за конкретный результат его деятельности;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оценки реальных результатов деятельности ведомств в детализации до услуг, работ, мероприятий;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оценки эффективности работы учреждений в процессе достижения целей, выполнения муниципальных заданий.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3036" y="548680"/>
            <a:ext cx="4550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437112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300192" y="1737134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68711" y="1725649"/>
            <a:ext cx="2325136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5155" y="1799108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1237" y="1810593"/>
            <a:ext cx="2096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487" y="587727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9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54" y="1268760"/>
            <a:ext cx="2568478" cy="2943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07" y="570636"/>
            <a:ext cx="7260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СБАЛАНСИРОВАННОСТЬ, ДЕФИЦИТ, ПРОФИЦИТ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12506</TotalTime>
  <Words>7024</Words>
  <Application>Microsoft Office PowerPoint</Application>
  <PresentationFormat>Экран (4:3)</PresentationFormat>
  <Paragraphs>2031</Paragraphs>
  <Slides>59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бюджетам поселений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ЖемероваТВ</cp:lastModifiedBy>
  <cp:revision>545</cp:revision>
  <cp:lastPrinted>2021-03-01T07:44:38Z</cp:lastPrinted>
  <dcterms:created xsi:type="dcterms:W3CDTF">2016-02-12T05:41:42Z</dcterms:created>
  <dcterms:modified xsi:type="dcterms:W3CDTF">2023-05-25T10:40:49Z</dcterms:modified>
</cp:coreProperties>
</file>