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33"/>
  </p:notesMasterIdLst>
  <p:sldIdLst>
    <p:sldId id="256" r:id="rId2"/>
    <p:sldId id="259" r:id="rId3"/>
    <p:sldId id="258" r:id="rId4"/>
    <p:sldId id="257" r:id="rId5"/>
    <p:sldId id="260" r:id="rId6"/>
    <p:sldId id="266" r:id="rId7"/>
    <p:sldId id="265" r:id="rId8"/>
    <p:sldId id="295" r:id="rId9"/>
    <p:sldId id="268" r:id="rId10"/>
    <p:sldId id="263" r:id="rId11"/>
    <p:sldId id="267" r:id="rId12"/>
    <p:sldId id="271" r:id="rId13"/>
    <p:sldId id="270" r:id="rId14"/>
    <p:sldId id="293" r:id="rId15"/>
    <p:sldId id="275" r:id="rId16"/>
    <p:sldId id="279" r:id="rId17"/>
    <p:sldId id="280" r:id="rId18"/>
    <p:sldId id="294" r:id="rId19"/>
    <p:sldId id="281" r:id="rId20"/>
    <p:sldId id="296" r:id="rId21"/>
    <p:sldId id="277" r:id="rId22"/>
    <p:sldId id="278" r:id="rId23"/>
    <p:sldId id="283" r:id="rId24"/>
    <p:sldId id="285" r:id="rId25"/>
    <p:sldId id="297" r:id="rId26"/>
    <p:sldId id="284" r:id="rId27"/>
    <p:sldId id="288" r:id="rId28"/>
    <p:sldId id="291" r:id="rId29"/>
    <p:sldId id="292" r:id="rId30"/>
    <p:sldId id="289" r:id="rId31"/>
    <p:sldId id="290" r:id="rId3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FFCCCC"/>
    <a:srgbClr val="CCFF99"/>
    <a:srgbClr val="99FFCC"/>
    <a:srgbClr val="FFCCFF"/>
    <a:srgbClr val="3333CC"/>
    <a:srgbClr val="66CCFF"/>
    <a:srgbClr val="66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CCFF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99FF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</c:spPr>
          </c:dPt>
          <c:dLbls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47515</c:v>
                </c:pt>
                <c:pt idx="1">
                  <c:v>83227</c:v>
                </c:pt>
                <c:pt idx="2">
                  <c:v>79180.5</c:v>
                </c:pt>
                <c:pt idx="3">
                  <c:v>92163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479232"/>
        <c:axId val="29696384"/>
        <c:axId val="0"/>
      </c:bar3DChart>
      <c:catAx>
        <c:axId val="264792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9696384"/>
        <c:crosses val="autoZero"/>
        <c:auto val="1"/>
        <c:lblAlgn val="ctr"/>
        <c:lblOffset val="100"/>
        <c:noMultiLvlLbl val="0"/>
      </c:catAx>
      <c:valAx>
        <c:axId val="29696384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6479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66FF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CC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99FFCC"/>
              </a:solidFill>
            </c:spPr>
          </c:dPt>
          <c:dLbls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400177</c:v>
                </c:pt>
                <c:pt idx="1">
                  <c:v>376408</c:v>
                </c:pt>
                <c:pt idx="2" formatCode="General">
                  <c:v>475257</c:v>
                </c:pt>
                <c:pt idx="3" formatCode="General">
                  <c:v>366709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884736"/>
        <c:axId val="24886272"/>
        <c:axId val="0"/>
      </c:bar3DChart>
      <c:catAx>
        <c:axId val="248847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4886272"/>
        <c:crosses val="autoZero"/>
        <c:auto val="1"/>
        <c:lblAlgn val="ctr"/>
        <c:lblOffset val="100"/>
        <c:noMultiLvlLbl val="0"/>
      </c:catAx>
      <c:valAx>
        <c:axId val="2488627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4884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99FF99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9966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CCFF"/>
              </a:solidFill>
            </c:spPr>
          </c:dPt>
          <c:dLbls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352662</c:v>
                </c:pt>
                <c:pt idx="1">
                  <c:v>293181</c:v>
                </c:pt>
                <c:pt idx="2">
                  <c:v>396076.5</c:v>
                </c:pt>
                <c:pt idx="3">
                  <c:v>274547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411776"/>
        <c:axId val="26413312"/>
        <c:axId val="0"/>
      </c:bar3DChart>
      <c:catAx>
        <c:axId val="264117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6413312"/>
        <c:crosses val="autoZero"/>
        <c:auto val="1"/>
        <c:lblAlgn val="ctr"/>
        <c:lblOffset val="100"/>
        <c:noMultiLvlLbl val="0"/>
      </c:catAx>
      <c:valAx>
        <c:axId val="2641331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6411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/>
              <a:t>Структура межбюджетных трансфертов поселениям, </a:t>
            </a:r>
            <a:r>
              <a:rPr lang="ru-RU" dirty="0" smtClean="0"/>
              <a:t>тыс. рублей</a:t>
            </a:r>
            <a:endParaRPr lang="ru-RU" dirty="0"/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127887036801795E-3"/>
          <c:y val="0.2352703698314707"/>
          <c:w val="0.5361141531729724"/>
          <c:h val="0.673463050680215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межбюджетных трансфертов поселениям, тыс. рублей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3333FF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9933FF"/>
              </a:solidFill>
            </c:spPr>
          </c:dPt>
          <c:dLbls>
            <c:txPr>
              <a:bodyPr/>
              <a:lstStyle/>
              <a:p>
                <a:pPr>
                  <a:defRPr sz="14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Дотации на выравнивание </c:v>
                </c:pt>
                <c:pt idx="1">
                  <c:v>Иные межбюджетные трансферты  на сбалансированность</c:v>
                </c:pt>
                <c:pt idx="2">
                  <c:v>Субвенции на ПВУ</c:v>
                </c:pt>
                <c:pt idx="3">
                  <c:v>Иные межбюджетные трансферты  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13688.4</c:v>
                </c:pt>
                <c:pt idx="1">
                  <c:v>5636.2</c:v>
                </c:pt>
                <c:pt idx="2">
                  <c:v>419.6</c:v>
                </c:pt>
                <c:pt idx="3">
                  <c:v>3262.3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911761719894489"/>
          <c:y val="0.17339056072602477"/>
          <c:w val="0.36088238280105506"/>
          <c:h val="0.77989128670750629"/>
        </c:manualLayout>
      </c:layout>
      <c:overlay val="0"/>
      <c:txPr>
        <a:bodyPr/>
        <a:lstStyle/>
        <a:p>
          <a:pPr>
            <a:defRPr sz="1400" baseline="0">
              <a:solidFill>
                <a:srgbClr val="000000"/>
              </a:solidFill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925CE9-B6FF-4740-AC1B-EFF6A6EFE9CB}" type="doc">
      <dgm:prSet loTypeId="urn:microsoft.com/office/officeart/2005/8/layout/hList3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DC0D93-E735-4AA6-95AC-E36D3D94CDED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Межбюджетные трансферты - </a:t>
          </a:r>
          <a:r>
            <a:rPr lang="ru-RU" altLang="ru-RU" sz="1800" b="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это средства, предоставляемые одним бюджетом бюджетной системы Российской Федерации другому бюджету бюджетной системы Российской Федерации</a:t>
          </a:r>
          <a:r>
            <a:rPr lang="ru-RU" altLang="ru-RU" sz="1800" b="1" i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dirty="0"/>
        </a:p>
      </dgm:t>
    </dgm:pt>
    <dgm:pt modelId="{CABAC587-CB69-4323-9C3D-79E9F2E2FA32}" type="parTrans" cxnId="{4EAD325A-2244-496B-9F53-CF3440870316}">
      <dgm:prSet/>
      <dgm:spPr/>
      <dgm:t>
        <a:bodyPr/>
        <a:lstStyle/>
        <a:p>
          <a:endParaRPr lang="ru-RU"/>
        </a:p>
      </dgm:t>
    </dgm:pt>
    <dgm:pt modelId="{50F24623-BC15-4E88-A8C5-96873C0A7F0D}" type="sibTrans" cxnId="{4EAD325A-2244-496B-9F53-CF3440870316}">
      <dgm:prSet/>
      <dgm:spPr/>
      <dgm:t>
        <a:bodyPr/>
        <a:lstStyle/>
        <a:p>
          <a:endParaRPr lang="ru-RU"/>
        </a:p>
      </dgm:t>
    </dgm:pt>
    <dgm:pt modelId="{FBC0D286-45A7-45EA-A6BC-9C791DD4B633}">
      <dgm:prSet phldrT="[Текст]" custT="1"/>
      <dgm:spPr>
        <a:solidFill>
          <a:srgbClr val="FF3300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– 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конкретной цели их использования</a:t>
          </a:r>
          <a:endParaRPr lang="ru-RU" sz="1800" dirty="0"/>
        </a:p>
      </dgm:t>
    </dgm:pt>
    <dgm:pt modelId="{1AAE907C-DD88-44C2-B5F9-EEDAF3CC93FB}" type="parTrans" cxnId="{F1DF1007-5B2B-49B6-B340-633B7DA73CBB}">
      <dgm:prSet/>
      <dgm:spPr/>
      <dgm:t>
        <a:bodyPr/>
        <a:lstStyle/>
        <a:p>
          <a:endParaRPr lang="ru-RU"/>
        </a:p>
      </dgm:t>
    </dgm:pt>
    <dgm:pt modelId="{1BEE6087-F837-4298-B757-869467DE34B1}" type="sibTrans" cxnId="{F1DF1007-5B2B-49B6-B340-633B7DA73CBB}">
      <dgm:prSet/>
      <dgm:spPr/>
      <dgm:t>
        <a:bodyPr/>
        <a:lstStyle/>
        <a:p>
          <a:endParaRPr lang="ru-RU"/>
        </a:p>
      </dgm:t>
    </dgm:pt>
    <dgm:pt modelId="{33BC0643-2A1C-4DB9-A3FE-374902021DCF}">
      <dgm:prSet phldrT="[Текст]" custT="1"/>
      <dgm:spPr>
        <a:solidFill>
          <a:srgbClr val="CC66FF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 – 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sz="1800" dirty="0"/>
        </a:p>
      </dgm:t>
    </dgm:pt>
    <dgm:pt modelId="{9A154612-D34D-4D95-BE9C-9747933ECB55}" type="parTrans" cxnId="{5C7C4948-FD4E-43FB-AE45-4295BDAB6EDD}">
      <dgm:prSet/>
      <dgm:spPr/>
      <dgm:t>
        <a:bodyPr/>
        <a:lstStyle/>
        <a:p>
          <a:endParaRPr lang="ru-RU"/>
        </a:p>
      </dgm:t>
    </dgm:pt>
    <dgm:pt modelId="{F21EB548-8C20-497D-A530-657CC9ABE17F}" type="sibTrans" cxnId="{5C7C4948-FD4E-43FB-AE45-4295BDAB6EDD}">
      <dgm:prSet/>
      <dgm:spPr/>
      <dgm:t>
        <a:bodyPr/>
        <a:lstStyle/>
        <a:p>
          <a:endParaRPr lang="ru-RU"/>
        </a:p>
      </dgm:t>
    </dgm:pt>
    <dgm:pt modelId="{D8863C3A-A059-46E5-AA1E-C1685E9A78C3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– 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определенные цели</a:t>
          </a:r>
          <a:endParaRPr lang="ru-RU" sz="1800" dirty="0"/>
        </a:p>
      </dgm:t>
    </dgm:pt>
    <dgm:pt modelId="{45E71580-2FCB-443D-A80E-670157CCBD77}" type="parTrans" cxnId="{33B7E484-FD2B-44A0-ADFE-65C58930DDD6}">
      <dgm:prSet/>
      <dgm:spPr/>
      <dgm:t>
        <a:bodyPr/>
        <a:lstStyle/>
        <a:p>
          <a:endParaRPr lang="ru-RU"/>
        </a:p>
      </dgm:t>
    </dgm:pt>
    <dgm:pt modelId="{601B7AD3-6173-46B3-8AE3-C3EEFABDD536}" type="sibTrans" cxnId="{33B7E484-FD2B-44A0-ADFE-65C58930DDD6}">
      <dgm:prSet/>
      <dgm:spPr/>
      <dgm:t>
        <a:bodyPr/>
        <a:lstStyle/>
        <a:p>
          <a:endParaRPr lang="ru-RU"/>
        </a:p>
      </dgm:t>
    </dgm:pt>
    <dgm:pt modelId="{B2F394F1-9835-47A4-B185-C4B20B186F9B}">
      <dgm:prSet custT="1"/>
      <dgm:spPr>
        <a:solidFill>
          <a:srgbClr val="00B050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  <a:r>
            <a:rPr lang="ru-RU" sz="18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-предоставляются на условиях долевого софинансирования расходов других бюджетов</a:t>
          </a:r>
          <a:endParaRPr lang="ru-RU" sz="18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51D54C-5D02-4342-9FAA-A2063BAA01C3}" type="parTrans" cxnId="{D7DC9D9C-A177-456D-BB66-3F410B6C3003}">
      <dgm:prSet/>
      <dgm:spPr/>
      <dgm:t>
        <a:bodyPr/>
        <a:lstStyle/>
        <a:p>
          <a:endParaRPr lang="ru-RU"/>
        </a:p>
      </dgm:t>
    </dgm:pt>
    <dgm:pt modelId="{8B512690-A16F-480D-BA2D-C20D3F6B626D}" type="sibTrans" cxnId="{D7DC9D9C-A177-456D-BB66-3F410B6C3003}">
      <dgm:prSet/>
      <dgm:spPr/>
      <dgm:t>
        <a:bodyPr/>
        <a:lstStyle/>
        <a:p>
          <a:endParaRPr lang="ru-RU"/>
        </a:p>
      </dgm:t>
    </dgm:pt>
    <dgm:pt modelId="{31EF9283-C202-40A8-B462-ADBDAFB637A7}" type="pres">
      <dgm:prSet presAssocID="{60925CE9-B6FF-4740-AC1B-EFF6A6EFE9C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3075A7-6200-4D54-A01A-9533A4DD07A3}" type="pres">
      <dgm:prSet presAssocID="{24DC0D93-E735-4AA6-95AC-E36D3D94CDED}" presName="roof" presStyleLbl="dkBgShp" presStyleIdx="0" presStyleCnt="2" custLinFactNeighborY="-94499"/>
      <dgm:spPr/>
      <dgm:t>
        <a:bodyPr/>
        <a:lstStyle/>
        <a:p>
          <a:endParaRPr lang="ru-RU"/>
        </a:p>
      </dgm:t>
    </dgm:pt>
    <dgm:pt modelId="{4570755A-95D8-4A8F-99E0-405DCAA18C34}" type="pres">
      <dgm:prSet presAssocID="{24DC0D93-E735-4AA6-95AC-E36D3D94CDED}" presName="pillars" presStyleCnt="0"/>
      <dgm:spPr/>
    </dgm:pt>
    <dgm:pt modelId="{B64F8E60-3A42-4454-A043-55E3FF6E3ED0}" type="pres">
      <dgm:prSet presAssocID="{24DC0D93-E735-4AA6-95AC-E36D3D94CDED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469511-3B83-41FB-8409-F4CD5244DFC0}" type="pres">
      <dgm:prSet presAssocID="{33BC0643-2A1C-4DB9-A3FE-374902021DCF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657F93-E3AE-4F80-B9A7-5A2D136A74F3}" type="pres">
      <dgm:prSet presAssocID="{B2F394F1-9835-47A4-B185-C4B20B186F9B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48B83F-769F-4DCC-B879-5D0F05DA095C}" type="pres">
      <dgm:prSet presAssocID="{D8863C3A-A059-46E5-AA1E-C1685E9A78C3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FF0FA-3516-4019-8290-7037FB731DD1}" type="pres">
      <dgm:prSet presAssocID="{24DC0D93-E735-4AA6-95AC-E36D3D94CDED}" presName="base" presStyleLbl="dkBgShp" presStyleIdx="1" presStyleCnt="2"/>
      <dgm:spPr/>
    </dgm:pt>
  </dgm:ptLst>
  <dgm:cxnLst>
    <dgm:cxn modelId="{A09D92BF-2F49-42FE-9AB7-3EB65720569B}" type="presOf" srcId="{D8863C3A-A059-46E5-AA1E-C1685E9A78C3}" destId="{0748B83F-769F-4DCC-B879-5D0F05DA095C}" srcOrd="0" destOrd="0" presId="urn:microsoft.com/office/officeart/2005/8/layout/hList3"/>
    <dgm:cxn modelId="{33B7E484-FD2B-44A0-ADFE-65C58930DDD6}" srcId="{24DC0D93-E735-4AA6-95AC-E36D3D94CDED}" destId="{D8863C3A-A059-46E5-AA1E-C1685E9A78C3}" srcOrd="3" destOrd="0" parTransId="{45E71580-2FCB-443D-A80E-670157CCBD77}" sibTransId="{601B7AD3-6173-46B3-8AE3-C3EEFABDD536}"/>
    <dgm:cxn modelId="{9CAAF4D0-EF7D-4DF8-BE8D-287D57BD4E75}" type="presOf" srcId="{B2F394F1-9835-47A4-B185-C4B20B186F9B}" destId="{AA657F93-E3AE-4F80-B9A7-5A2D136A74F3}" srcOrd="0" destOrd="0" presId="urn:microsoft.com/office/officeart/2005/8/layout/hList3"/>
    <dgm:cxn modelId="{D7DC9D9C-A177-456D-BB66-3F410B6C3003}" srcId="{24DC0D93-E735-4AA6-95AC-E36D3D94CDED}" destId="{B2F394F1-9835-47A4-B185-C4B20B186F9B}" srcOrd="2" destOrd="0" parTransId="{6851D54C-5D02-4342-9FAA-A2063BAA01C3}" sibTransId="{8B512690-A16F-480D-BA2D-C20D3F6B626D}"/>
    <dgm:cxn modelId="{5C7C4948-FD4E-43FB-AE45-4295BDAB6EDD}" srcId="{24DC0D93-E735-4AA6-95AC-E36D3D94CDED}" destId="{33BC0643-2A1C-4DB9-A3FE-374902021DCF}" srcOrd="1" destOrd="0" parTransId="{9A154612-D34D-4D95-BE9C-9747933ECB55}" sibTransId="{F21EB548-8C20-497D-A530-657CC9ABE17F}"/>
    <dgm:cxn modelId="{674429E1-AD2C-466C-8AE1-54FF08A052FA}" type="presOf" srcId="{24DC0D93-E735-4AA6-95AC-E36D3D94CDED}" destId="{E33075A7-6200-4D54-A01A-9533A4DD07A3}" srcOrd="0" destOrd="0" presId="urn:microsoft.com/office/officeart/2005/8/layout/hList3"/>
    <dgm:cxn modelId="{4EAD325A-2244-496B-9F53-CF3440870316}" srcId="{60925CE9-B6FF-4740-AC1B-EFF6A6EFE9CB}" destId="{24DC0D93-E735-4AA6-95AC-E36D3D94CDED}" srcOrd="0" destOrd="0" parTransId="{CABAC587-CB69-4323-9C3D-79E9F2E2FA32}" sibTransId="{50F24623-BC15-4E88-A8C5-96873C0A7F0D}"/>
    <dgm:cxn modelId="{0D7F092C-7C75-4B77-ADB4-0552F6CBF02C}" type="presOf" srcId="{FBC0D286-45A7-45EA-A6BC-9C791DD4B633}" destId="{B64F8E60-3A42-4454-A043-55E3FF6E3ED0}" srcOrd="0" destOrd="0" presId="urn:microsoft.com/office/officeart/2005/8/layout/hList3"/>
    <dgm:cxn modelId="{51CB406E-938B-498D-8A3C-F9885FF8DB28}" type="presOf" srcId="{60925CE9-B6FF-4740-AC1B-EFF6A6EFE9CB}" destId="{31EF9283-C202-40A8-B462-ADBDAFB637A7}" srcOrd="0" destOrd="0" presId="urn:microsoft.com/office/officeart/2005/8/layout/hList3"/>
    <dgm:cxn modelId="{3B579C71-DB3F-4B0C-80B3-E2AC8F1429AB}" type="presOf" srcId="{33BC0643-2A1C-4DB9-A3FE-374902021DCF}" destId="{7E469511-3B83-41FB-8409-F4CD5244DFC0}" srcOrd="0" destOrd="0" presId="urn:microsoft.com/office/officeart/2005/8/layout/hList3"/>
    <dgm:cxn modelId="{F1DF1007-5B2B-49B6-B340-633B7DA73CBB}" srcId="{24DC0D93-E735-4AA6-95AC-E36D3D94CDED}" destId="{FBC0D286-45A7-45EA-A6BC-9C791DD4B633}" srcOrd="0" destOrd="0" parTransId="{1AAE907C-DD88-44C2-B5F9-EEDAF3CC93FB}" sibTransId="{1BEE6087-F837-4298-B757-869467DE34B1}"/>
    <dgm:cxn modelId="{8217A662-C22D-421A-A884-264E11A2DE86}" type="presParOf" srcId="{31EF9283-C202-40A8-B462-ADBDAFB637A7}" destId="{E33075A7-6200-4D54-A01A-9533A4DD07A3}" srcOrd="0" destOrd="0" presId="urn:microsoft.com/office/officeart/2005/8/layout/hList3"/>
    <dgm:cxn modelId="{A407B65C-B040-4DAA-84A5-863C89A05A5A}" type="presParOf" srcId="{31EF9283-C202-40A8-B462-ADBDAFB637A7}" destId="{4570755A-95D8-4A8F-99E0-405DCAA18C34}" srcOrd="1" destOrd="0" presId="urn:microsoft.com/office/officeart/2005/8/layout/hList3"/>
    <dgm:cxn modelId="{1490FB18-FE31-4C13-9C13-448C596064FF}" type="presParOf" srcId="{4570755A-95D8-4A8F-99E0-405DCAA18C34}" destId="{B64F8E60-3A42-4454-A043-55E3FF6E3ED0}" srcOrd="0" destOrd="0" presId="urn:microsoft.com/office/officeart/2005/8/layout/hList3"/>
    <dgm:cxn modelId="{E30F4C90-F876-4270-87F1-F4CD6376BCDC}" type="presParOf" srcId="{4570755A-95D8-4A8F-99E0-405DCAA18C34}" destId="{7E469511-3B83-41FB-8409-F4CD5244DFC0}" srcOrd="1" destOrd="0" presId="urn:microsoft.com/office/officeart/2005/8/layout/hList3"/>
    <dgm:cxn modelId="{E9DA40D0-069B-4890-81E2-1B56B665AAAC}" type="presParOf" srcId="{4570755A-95D8-4A8F-99E0-405DCAA18C34}" destId="{AA657F93-E3AE-4F80-B9A7-5A2D136A74F3}" srcOrd="2" destOrd="0" presId="urn:microsoft.com/office/officeart/2005/8/layout/hList3"/>
    <dgm:cxn modelId="{F804D75A-EFEE-4F9C-BC6C-62A0E88470C3}" type="presParOf" srcId="{4570755A-95D8-4A8F-99E0-405DCAA18C34}" destId="{0748B83F-769F-4DCC-B879-5D0F05DA095C}" srcOrd="3" destOrd="0" presId="urn:microsoft.com/office/officeart/2005/8/layout/hList3"/>
    <dgm:cxn modelId="{251E29D3-18BF-4A43-BEF0-C57E5C1AA666}" type="presParOf" srcId="{31EF9283-C202-40A8-B462-ADBDAFB637A7}" destId="{398FF0FA-3516-4019-8290-7037FB731DD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C2CBAB-5351-4A4E-9224-2C4ABF8614E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7C5FDD-F893-45DF-BA7A-8E90364ACC6C}">
      <dgm:prSet phldrT="[Текст]" custT="1"/>
      <dgm:spPr>
        <a:solidFill>
          <a:srgbClr val="FF9999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763508-FDEA-44E2-AAEF-7EC3958CC6BA}" type="parTrans" cxnId="{1AE09180-FE44-46D3-A35C-169BC881E504}">
      <dgm:prSet/>
      <dgm:spPr/>
      <dgm:t>
        <a:bodyPr/>
        <a:lstStyle/>
        <a:p>
          <a:endParaRPr lang="ru-RU"/>
        </a:p>
      </dgm:t>
    </dgm:pt>
    <dgm:pt modelId="{F7A135A6-49E2-464F-9282-B5223E7ABC94}" type="sibTrans" cxnId="{1AE09180-FE44-46D3-A35C-169BC881E504}">
      <dgm:prSet/>
      <dgm:spPr/>
      <dgm:t>
        <a:bodyPr/>
        <a:lstStyle/>
        <a:p>
          <a:endParaRPr lang="ru-RU"/>
        </a:p>
      </dgm:t>
    </dgm:pt>
    <dgm:pt modelId="{7E36FE36-E445-4E84-B519-70C9A76133E8}">
      <dgm:prSet phldrT="[Текст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7D956D-8A02-4E9E-BD05-DA426D5A61D9}" type="parTrans" cxnId="{3CD0080D-066B-4FB3-8B75-E52628A4E5AD}">
      <dgm:prSet/>
      <dgm:spPr/>
      <dgm:t>
        <a:bodyPr/>
        <a:lstStyle/>
        <a:p>
          <a:endParaRPr lang="ru-RU"/>
        </a:p>
      </dgm:t>
    </dgm:pt>
    <dgm:pt modelId="{02D977C4-3248-4A66-BFC7-1749D1C7F60E}" type="sibTrans" cxnId="{3CD0080D-066B-4FB3-8B75-E52628A4E5AD}">
      <dgm:prSet/>
      <dgm:spPr/>
      <dgm:t>
        <a:bodyPr/>
        <a:lstStyle/>
        <a:p>
          <a:endParaRPr lang="ru-RU"/>
        </a:p>
      </dgm:t>
    </dgm:pt>
    <dgm:pt modelId="{2A4B92D7-AD52-4AD7-AABF-5FA8C23545C5}">
      <dgm:prSet phldrT="[Текст]" custT="1"/>
      <dgm:spPr>
        <a:solidFill>
          <a:srgbClr val="99FFCC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ДЕФИЦИТ/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ПРОФИЦИТ (-/+)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971B46-562C-427C-B0C8-451EDE5FB228}" type="parTrans" cxnId="{1C1E025F-9302-4E73-A74B-B0795227B35E}">
      <dgm:prSet/>
      <dgm:spPr/>
      <dgm:t>
        <a:bodyPr/>
        <a:lstStyle/>
        <a:p>
          <a:endParaRPr lang="ru-RU"/>
        </a:p>
      </dgm:t>
    </dgm:pt>
    <dgm:pt modelId="{B98865D7-551A-4CF4-952C-356F57DEBF27}" type="sibTrans" cxnId="{1C1E025F-9302-4E73-A74B-B0795227B35E}">
      <dgm:prSet/>
      <dgm:spPr/>
      <dgm:t>
        <a:bodyPr/>
        <a:lstStyle/>
        <a:p>
          <a:endParaRPr lang="ru-RU"/>
        </a:p>
      </dgm:t>
    </dgm:pt>
    <dgm:pt modelId="{8DA8B5F4-8ED9-40A8-BDBC-9F6E2F59D993}" type="pres">
      <dgm:prSet presAssocID="{28C2CBAB-5351-4A4E-9224-2C4ABF8614E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96A46BD-7A4C-41FA-B6A3-758BC9E19936}" type="pres">
      <dgm:prSet presAssocID="{28C2CBAB-5351-4A4E-9224-2C4ABF8614E2}" presName="Name1" presStyleCnt="0"/>
      <dgm:spPr/>
    </dgm:pt>
    <dgm:pt modelId="{E18A9FC4-ECB1-4FDC-AA29-339729197F62}" type="pres">
      <dgm:prSet presAssocID="{28C2CBAB-5351-4A4E-9224-2C4ABF8614E2}" presName="cycle" presStyleCnt="0"/>
      <dgm:spPr/>
    </dgm:pt>
    <dgm:pt modelId="{1D0DB082-A89C-4CCB-A11A-5B71BC1D8B60}" type="pres">
      <dgm:prSet presAssocID="{28C2CBAB-5351-4A4E-9224-2C4ABF8614E2}" presName="srcNode" presStyleLbl="node1" presStyleIdx="0" presStyleCnt="3"/>
      <dgm:spPr/>
    </dgm:pt>
    <dgm:pt modelId="{A2D3B13B-BED2-4FC1-A008-8EE267F8938E}" type="pres">
      <dgm:prSet presAssocID="{28C2CBAB-5351-4A4E-9224-2C4ABF8614E2}" presName="conn" presStyleLbl="parChTrans1D2" presStyleIdx="0" presStyleCnt="1"/>
      <dgm:spPr/>
      <dgm:t>
        <a:bodyPr/>
        <a:lstStyle/>
        <a:p>
          <a:endParaRPr lang="ru-RU"/>
        </a:p>
      </dgm:t>
    </dgm:pt>
    <dgm:pt modelId="{27E260A9-ABB8-4D0A-8B0D-12955234C7D5}" type="pres">
      <dgm:prSet presAssocID="{28C2CBAB-5351-4A4E-9224-2C4ABF8614E2}" presName="extraNode" presStyleLbl="node1" presStyleIdx="0" presStyleCnt="3"/>
      <dgm:spPr/>
    </dgm:pt>
    <dgm:pt modelId="{4603C12B-2849-40AF-812E-9FFF76AAED1E}" type="pres">
      <dgm:prSet presAssocID="{28C2CBAB-5351-4A4E-9224-2C4ABF8614E2}" presName="dstNode" presStyleLbl="node1" presStyleIdx="0" presStyleCnt="3"/>
      <dgm:spPr/>
    </dgm:pt>
    <dgm:pt modelId="{366B608F-80A0-4E84-A964-816B9B3285EA}" type="pres">
      <dgm:prSet presAssocID="{437C5FDD-F893-45DF-BA7A-8E90364ACC6C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9A625-935E-413A-A475-6CC9C78A69C2}" type="pres">
      <dgm:prSet presAssocID="{437C5FDD-F893-45DF-BA7A-8E90364ACC6C}" presName="accent_1" presStyleCnt="0"/>
      <dgm:spPr/>
    </dgm:pt>
    <dgm:pt modelId="{766698CB-C3A5-47E4-B515-BA6F8798766F}" type="pres">
      <dgm:prSet presAssocID="{437C5FDD-F893-45DF-BA7A-8E90364ACC6C}" presName="accentRepeatNode" presStyleLbl="solidFgAcc1" presStyleIdx="0" presStyleCnt="3"/>
      <dgm:spPr>
        <a:solidFill>
          <a:srgbClr val="FF9999"/>
        </a:solid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CD2F7D8A-A39F-4F69-8B37-BCF3DA3740F7}" type="pres">
      <dgm:prSet presAssocID="{7E36FE36-E445-4E84-B519-70C9A76133E8}" presName="text_2" presStyleLbl="node1" presStyleIdx="1" presStyleCnt="3" custLinFactNeighborX="-26" custLinFactNeighborY="19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1AC5E7-2F0B-4AED-AA18-A17853B969EF}" type="pres">
      <dgm:prSet presAssocID="{7E36FE36-E445-4E84-B519-70C9A76133E8}" presName="accent_2" presStyleCnt="0"/>
      <dgm:spPr/>
    </dgm:pt>
    <dgm:pt modelId="{4287C91E-2313-4E82-8CB6-4D2CBEC8EA2A}" type="pres">
      <dgm:prSet presAssocID="{7E36FE36-E445-4E84-B519-70C9A76133E8}" presName="accentRepeatNode" presStyleLbl="solidFgAcc1" presStyleIdx="1" presStyleCnt="3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A8409F19-428A-4BFB-B4B6-204C8B23C94E}" type="pres">
      <dgm:prSet presAssocID="{2A4B92D7-AD52-4AD7-AABF-5FA8C23545C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DD225-4131-4386-87E1-7D87D3226723}" type="pres">
      <dgm:prSet presAssocID="{2A4B92D7-AD52-4AD7-AABF-5FA8C23545C5}" presName="accent_3" presStyleCnt="0"/>
      <dgm:spPr/>
    </dgm:pt>
    <dgm:pt modelId="{6E708460-F9F3-4868-8B43-8ADB95A7AC45}" type="pres">
      <dgm:prSet presAssocID="{2A4B92D7-AD52-4AD7-AABF-5FA8C23545C5}" presName="accentRepeatNode" presStyleLbl="solidFgAcc1" presStyleIdx="2" presStyleCnt="3"/>
      <dgm:spPr>
        <a:solidFill>
          <a:srgbClr val="99FFCC"/>
        </a:solid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</dgm:ptLst>
  <dgm:cxnLst>
    <dgm:cxn modelId="{451E188C-7C7F-482C-A041-E135DCB01460}" type="presOf" srcId="{2A4B92D7-AD52-4AD7-AABF-5FA8C23545C5}" destId="{A8409F19-428A-4BFB-B4B6-204C8B23C94E}" srcOrd="0" destOrd="0" presId="urn:microsoft.com/office/officeart/2008/layout/VerticalCurvedList"/>
    <dgm:cxn modelId="{3CD0080D-066B-4FB3-8B75-E52628A4E5AD}" srcId="{28C2CBAB-5351-4A4E-9224-2C4ABF8614E2}" destId="{7E36FE36-E445-4E84-B519-70C9A76133E8}" srcOrd="1" destOrd="0" parTransId="{B47D956D-8A02-4E9E-BD05-DA426D5A61D9}" sibTransId="{02D977C4-3248-4A66-BFC7-1749D1C7F60E}"/>
    <dgm:cxn modelId="{1AE09180-FE44-46D3-A35C-169BC881E504}" srcId="{28C2CBAB-5351-4A4E-9224-2C4ABF8614E2}" destId="{437C5FDD-F893-45DF-BA7A-8E90364ACC6C}" srcOrd="0" destOrd="0" parTransId="{11763508-FDEA-44E2-AAEF-7EC3958CC6BA}" sibTransId="{F7A135A6-49E2-464F-9282-B5223E7ABC94}"/>
    <dgm:cxn modelId="{A0E51C5B-F522-4957-8B21-F6F66BFEF0B8}" type="presOf" srcId="{7E36FE36-E445-4E84-B519-70C9A76133E8}" destId="{CD2F7D8A-A39F-4F69-8B37-BCF3DA3740F7}" srcOrd="0" destOrd="0" presId="urn:microsoft.com/office/officeart/2008/layout/VerticalCurvedList"/>
    <dgm:cxn modelId="{3DF60EC7-779B-4CB0-A6FD-396F03C067BF}" type="presOf" srcId="{F7A135A6-49E2-464F-9282-B5223E7ABC94}" destId="{A2D3B13B-BED2-4FC1-A008-8EE267F8938E}" srcOrd="0" destOrd="0" presId="urn:microsoft.com/office/officeart/2008/layout/VerticalCurvedList"/>
    <dgm:cxn modelId="{1C1E025F-9302-4E73-A74B-B0795227B35E}" srcId="{28C2CBAB-5351-4A4E-9224-2C4ABF8614E2}" destId="{2A4B92D7-AD52-4AD7-AABF-5FA8C23545C5}" srcOrd="2" destOrd="0" parTransId="{30971B46-562C-427C-B0C8-451EDE5FB228}" sibTransId="{B98865D7-551A-4CF4-952C-356F57DEBF27}"/>
    <dgm:cxn modelId="{0A067062-E25D-41C4-A6D7-2093A74916AE}" type="presOf" srcId="{437C5FDD-F893-45DF-BA7A-8E90364ACC6C}" destId="{366B608F-80A0-4E84-A964-816B9B3285EA}" srcOrd="0" destOrd="0" presId="urn:microsoft.com/office/officeart/2008/layout/VerticalCurvedList"/>
    <dgm:cxn modelId="{CD5C2FA1-EC40-4E76-BCB3-CA6410347CA2}" type="presOf" srcId="{28C2CBAB-5351-4A4E-9224-2C4ABF8614E2}" destId="{8DA8B5F4-8ED9-40A8-BDBC-9F6E2F59D993}" srcOrd="0" destOrd="0" presId="urn:microsoft.com/office/officeart/2008/layout/VerticalCurvedList"/>
    <dgm:cxn modelId="{A4688A81-74FF-4677-AC7A-DD27CCE7BE97}" type="presParOf" srcId="{8DA8B5F4-8ED9-40A8-BDBC-9F6E2F59D993}" destId="{596A46BD-7A4C-41FA-B6A3-758BC9E19936}" srcOrd="0" destOrd="0" presId="urn:microsoft.com/office/officeart/2008/layout/VerticalCurvedList"/>
    <dgm:cxn modelId="{88AD5B49-48C0-4C7D-8DA7-00C4D9BB235B}" type="presParOf" srcId="{596A46BD-7A4C-41FA-B6A3-758BC9E19936}" destId="{E18A9FC4-ECB1-4FDC-AA29-339729197F62}" srcOrd="0" destOrd="0" presId="urn:microsoft.com/office/officeart/2008/layout/VerticalCurvedList"/>
    <dgm:cxn modelId="{005C4160-F3AF-414C-BE97-3F146E009840}" type="presParOf" srcId="{E18A9FC4-ECB1-4FDC-AA29-339729197F62}" destId="{1D0DB082-A89C-4CCB-A11A-5B71BC1D8B60}" srcOrd="0" destOrd="0" presId="urn:microsoft.com/office/officeart/2008/layout/VerticalCurvedList"/>
    <dgm:cxn modelId="{8BFC91DE-7628-4F51-8E4C-8DC6C12C5724}" type="presParOf" srcId="{E18A9FC4-ECB1-4FDC-AA29-339729197F62}" destId="{A2D3B13B-BED2-4FC1-A008-8EE267F8938E}" srcOrd="1" destOrd="0" presId="urn:microsoft.com/office/officeart/2008/layout/VerticalCurvedList"/>
    <dgm:cxn modelId="{0524AA8A-7EF4-405F-A819-E321107D8B95}" type="presParOf" srcId="{E18A9FC4-ECB1-4FDC-AA29-339729197F62}" destId="{27E260A9-ABB8-4D0A-8B0D-12955234C7D5}" srcOrd="2" destOrd="0" presId="urn:microsoft.com/office/officeart/2008/layout/VerticalCurvedList"/>
    <dgm:cxn modelId="{14A96961-5C68-4A42-97A4-1C0B53F0C2A0}" type="presParOf" srcId="{E18A9FC4-ECB1-4FDC-AA29-339729197F62}" destId="{4603C12B-2849-40AF-812E-9FFF76AAED1E}" srcOrd="3" destOrd="0" presId="urn:microsoft.com/office/officeart/2008/layout/VerticalCurvedList"/>
    <dgm:cxn modelId="{F657EA50-BD5C-4CD4-A2C2-6C371FE47805}" type="presParOf" srcId="{596A46BD-7A4C-41FA-B6A3-758BC9E19936}" destId="{366B608F-80A0-4E84-A964-816B9B3285EA}" srcOrd="1" destOrd="0" presId="urn:microsoft.com/office/officeart/2008/layout/VerticalCurvedList"/>
    <dgm:cxn modelId="{18C6D18F-9A76-4525-A590-576E05A240C1}" type="presParOf" srcId="{596A46BD-7A4C-41FA-B6A3-758BC9E19936}" destId="{A309A625-935E-413A-A475-6CC9C78A69C2}" srcOrd="2" destOrd="0" presId="urn:microsoft.com/office/officeart/2008/layout/VerticalCurvedList"/>
    <dgm:cxn modelId="{1AEAD56B-D6EC-43CB-B9A3-BA0ABFE8DD4D}" type="presParOf" srcId="{A309A625-935E-413A-A475-6CC9C78A69C2}" destId="{766698CB-C3A5-47E4-B515-BA6F8798766F}" srcOrd="0" destOrd="0" presId="urn:microsoft.com/office/officeart/2008/layout/VerticalCurvedList"/>
    <dgm:cxn modelId="{F3E2BB58-664F-4499-BB53-31E370D038CE}" type="presParOf" srcId="{596A46BD-7A4C-41FA-B6A3-758BC9E19936}" destId="{CD2F7D8A-A39F-4F69-8B37-BCF3DA3740F7}" srcOrd="3" destOrd="0" presId="urn:microsoft.com/office/officeart/2008/layout/VerticalCurvedList"/>
    <dgm:cxn modelId="{ABD60405-4FD5-40C0-A781-3F68EB0CABD7}" type="presParOf" srcId="{596A46BD-7A4C-41FA-B6A3-758BC9E19936}" destId="{0F1AC5E7-2F0B-4AED-AA18-A17853B969EF}" srcOrd="4" destOrd="0" presId="urn:microsoft.com/office/officeart/2008/layout/VerticalCurvedList"/>
    <dgm:cxn modelId="{C8D9536F-A577-459C-B9D5-EA6E9AA1EF78}" type="presParOf" srcId="{0F1AC5E7-2F0B-4AED-AA18-A17853B969EF}" destId="{4287C91E-2313-4E82-8CB6-4D2CBEC8EA2A}" srcOrd="0" destOrd="0" presId="urn:microsoft.com/office/officeart/2008/layout/VerticalCurvedList"/>
    <dgm:cxn modelId="{0182E7CE-95F9-474E-9759-C8FFC7039B0F}" type="presParOf" srcId="{596A46BD-7A4C-41FA-B6A3-758BC9E19936}" destId="{A8409F19-428A-4BFB-B4B6-204C8B23C94E}" srcOrd="5" destOrd="0" presId="urn:microsoft.com/office/officeart/2008/layout/VerticalCurvedList"/>
    <dgm:cxn modelId="{729EFBC2-C827-4D48-9EE3-E46F0CE351D4}" type="presParOf" srcId="{596A46BD-7A4C-41FA-B6A3-758BC9E19936}" destId="{05DDD225-4131-4386-87E1-7D87D3226723}" srcOrd="6" destOrd="0" presId="urn:microsoft.com/office/officeart/2008/layout/VerticalCurvedList"/>
    <dgm:cxn modelId="{30FCFF55-E580-4726-B80B-C43B874F17A3}" type="presParOf" srcId="{05DDD225-4131-4386-87E1-7D87D3226723}" destId="{6E708460-F9F3-4868-8B43-8ADB95A7AC4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075A7-6200-4D54-A01A-9533A4DD07A3}">
      <dsp:nvSpPr>
        <dsp:cNvPr id="0" name=""/>
        <dsp:cNvSpPr/>
      </dsp:nvSpPr>
      <dsp:spPr>
        <a:xfrm>
          <a:off x="0" y="0"/>
          <a:ext cx="8712968" cy="1080120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Межбюджетные трансферты - </a:t>
          </a:r>
          <a:r>
            <a:rPr lang="ru-RU" altLang="ru-RU" sz="1800" b="0" i="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это средства, предоставляемые одним бюджетом бюджетной системы Российской Федерации другому бюджету бюджетной системы Российской Федерации</a:t>
          </a:r>
          <a:r>
            <a:rPr lang="ru-RU" altLang="ru-RU" sz="1800" b="1" i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kern="1200" dirty="0"/>
        </a:p>
      </dsp:txBody>
      <dsp:txXfrm>
        <a:off x="0" y="0"/>
        <a:ext cx="8712968" cy="1080120"/>
      </dsp:txXfrm>
    </dsp:sp>
    <dsp:sp modelId="{B64F8E60-3A42-4454-A043-55E3FF6E3ED0}">
      <dsp:nvSpPr>
        <dsp:cNvPr id="0" name=""/>
        <dsp:cNvSpPr/>
      </dsp:nvSpPr>
      <dsp:spPr>
        <a:xfrm>
          <a:off x="0" y="1080120"/>
          <a:ext cx="2178241" cy="2268252"/>
        </a:xfrm>
        <a:prstGeom prst="rect">
          <a:avLst/>
        </a:prstGeom>
        <a:solidFill>
          <a:srgbClr val="FF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– </a:t>
          </a: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конкретной цели их использования</a:t>
          </a:r>
          <a:endParaRPr lang="ru-RU" sz="1800" kern="1200" dirty="0"/>
        </a:p>
      </dsp:txBody>
      <dsp:txXfrm>
        <a:off x="0" y="1080120"/>
        <a:ext cx="2178241" cy="2268252"/>
      </dsp:txXfrm>
    </dsp:sp>
    <dsp:sp modelId="{7E469511-3B83-41FB-8409-F4CD5244DFC0}">
      <dsp:nvSpPr>
        <dsp:cNvPr id="0" name=""/>
        <dsp:cNvSpPr/>
      </dsp:nvSpPr>
      <dsp:spPr>
        <a:xfrm>
          <a:off x="2178241" y="1080120"/>
          <a:ext cx="2178241" cy="2268252"/>
        </a:xfrm>
        <a:prstGeom prst="rect">
          <a:avLst/>
        </a:prstGeom>
        <a:solidFill>
          <a:srgbClr val="CC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 – </a:t>
          </a: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sz="1800" kern="1200" dirty="0"/>
        </a:p>
      </dsp:txBody>
      <dsp:txXfrm>
        <a:off x="2178241" y="1080120"/>
        <a:ext cx="2178241" cy="2268252"/>
      </dsp:txXfrm>
    </dsp:sp>
    <dsp:sp modelId="{AA657F93-E3AE-4F80-B9A7-5A2D136A74F3}">
      <dsp:nvSpPr>
        <dsp:cNvPr id="0" name=""/>
        <dsp:cNvSpPr/>
      </dsp:nvSpPr>
      <dsp:spPr>
        <a:xfrm>
          <a:off x="4356483" y="1080120"/>
          <a:ext cx="2178241" cy="2268252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  <a:r>
            <a:rPr lang="ru-RU" sz="18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-предоставляются на условиях долевого софинансирования расходов других бюджетов</a:t>
          </a:r>
          <a:endParaRPr lang="ru-RU" sz="18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56483" y="1080120"/>
        <a:ext cx="2178241" cy="2268252"/>
      </dsp:txXfrm>
    </dsp:sp>
    <dsp:sp modelId="{0748B83F-769F-4DCC-B879-5D0F05DA095C}">
      <dsp:nvSpPr>
        <dsp:cNvPr id="0" name=""/>
        <dsp:cNvSpPr/>
      </dsp:nvSpPr>
      <dsp:spPr>
        <a:xfrm>
          <a:off x="6534726" y="1080120"/>
          <a:ext cx="2178241" cy="2268252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– </a:t>
          </a: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определенные цели</a:t>
          </a:r>
          <a:endParaRPr lang="ru-RU" sz="1800" kern="1200" dirty="0"/>
        </a:p>
      </dsp:txBody>
      <dsp:txXfrm>
        <a:off x="6534726" y="1080120"/>
        <a:ext cx="2178241" cy="2268252"/>
      </dsp:txXfrm>
    </dsp:sp>
    <dsp:sp modelId="{398FF0FA-3516-4019-8290-7037FB731DD1}">
      <dsp:nvSpPr>
        <dsp:cNvPr id="0" name=""/>
        <dsp:cNvSpPr/>
      </dsp:nvSpPr>
      <dsp:spPr>
        <a:xfrm>
          <a:off x="0" y="3348372"/>
          <a:ext cx="8712968" cy="25202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D3B13B-BED2-4FC1-A008-8EE267F8938E}">
      <dsp:nvSpPr>
        <dsp:cNvPr id="0" name=""/>
        <dsp:cNvSpPr/>
      </dsp:nvSpPr>
      <dsp:spPr>
        <a:xfrm>
          <a:off x="-3906890" y="-599898"/>
          <a:ext cx="4656180" cy="4656180"/>
        </a:xfrm>
        <a:prstGeom prst="blockArc">
          <a:avLst>
            <a:gd name="adj1" fmla="val 18900000"/>
            <a:gd name="adj2" fmla="val 2700000"/>
            <a:gd name="adj3" fmla="val 46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6B608F-80A0-4E84-A964-816B9B3285EA}">
      <dsp:nvSpPr>
        <dsp:cNvPr id="0" name=""/>
        <dsp:cNvSpPr/>
      </dsp:nvSpPr>
      <dsp:spPr>
        <a:xfrm>
          <a:off x="481854" y="345638"/>
          <a:ext cx="2496891" cy="691276"/>
        </a:xfrm>
        <a:prstGeom prst="rect">
          <a:avLst/>
        </a:prstGeom>
        <a:solidFill>
          <a:srgbClr val="FF9999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70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854" y="345638"/>
        <a:ext cx="2496891" cy="691276"/>
      </dsp:txXfrm>
    </dsp:sp>
    <dsp:sp modelId="{766698CB-C3A5-47E4-B515-BA6F8798766F}">
      <dsp:nvSpPr>
        <dsp:cNvPr id="0" name=""/>
        <dsp:cNvSpPr/>
      </dsp:nvSpPr>
      <dsp:spPr>
        <a:xfrm>
          <a:off x="49806" y="259228"/>
          <a:ext cx="864096" cy="864096"/>
        </a:xfrm>
        <a:prstGeom prst="ellipse">
          <a:avLst/>
        </a:prstGeom>
        <a:solidFill>
          <a:srgbClr val="FF9999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F7D8A-A39F-4F69-8B37-BCF3DA3740F7}">
      <dsp:nvSpPr>
        <dsp:cNvPr id="0" name=""/>
        <dsp:cNvSpPr/>
      </dsp:nvSpPr>
      <dsp:spPr>
        <a:xfrm>
          <a:off x="732549" y="1395846"/>
          <a:ext cx="2245612" cy="691276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70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2549" y="1395846"/>
        <a:ext cx="2245612" cy="691276"/>
      </dsp:txXfrm>
    </dsp:sp>
    <dsp:sp modelId="{4287C91E-2313-4E82-8CB6-4D2CBEC8EA2A}">
      <dsp:nvSpPr>
        <dsp:cNvPr id="0" name=""/>
        <dsp:cNvSpPr/>
      </dsp:nvSpPr>
      <dsp:spPr>
        <a:xfrm>
          <a:off x="301085" y="1296144"/>
          <a:ext cx="864096" cy="864096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409F19-428A-4BFB-B4B6-204C8B23C94E}">
      <dsp:nvSpPr>
        <dsp:cNvPr id="0" name=""/>
        <dsp:cNvSpPr/>
      </dsp:nvSpPr>
      <dsp:spPr>
        <a:xfrm>
          <a:off x="481854" y="2419468"/>
          <a:ext cx="2496891" cy="691276"/>
        </a:xfrm>
        <a:prstGeom prst="rect">
          <a:avLst/>
        </a:prstGeom>
        <a:solidFill>
          <a:srgbClr val="99FFCC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70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ДЕФИЦИТ/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ПРОФИЦИТ (-/+)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854" y="2419468"/>
        <a:ext cx="2496891" cy="691276"/>
      </dsp:txXfrm>
    </dsp:sp>
    <dsp:sp modelId="{6E708460-F9F3-4868-8B43-8ADB95A7AC45}">
      <dsp:nvSpPr>
        <dsp:cNvPr id="0" name=""/>
        <dsp:cNvSpPr/>
      </dsp:nvSpPr>
      <dsp:spPr>
        <a:xfrm>
          <a:off x="49806" y="2333059"/>
          <a:ext cx="864096" cy="864096"/>
        </a:xfrm>
        <a:prstGeom prst="ellipse">
          <a:avLst/>
        </a:prstGeom>
        <a:solidFill>
          <a:srgbClr val="99FFCC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F6EFE-6EBB-4A5A-AC07-42B8D1A09CB2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B2542-1894-4739-85FC-D86A692A2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35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F0F6-5593-41F2-B141-37A1B31BEF6B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163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EF70BC-E77A-4F80-AB9E-692D656F593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84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969E-B67C-4DBF-8D33-EADCB576AA76}" type="datetime1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44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B723-3125-4475-987C-C25477D0A209}" type="datetime1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80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624A-D1C0-4B62-B8DF-EA9EEBB6AEAD}" type="datetime1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62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550" y="266700"/>
            <a:ext cx="8324850" cy="11049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43000" y="1790700"/>
            <a:ext cx="7772400" cy="4381500"/>
          </a:xfrm>
        </p:spPr>
        <p:txBody>
          <a:bodyPr>
            <a:normAutofit/>
          </a:bodyPr>
          <a:lstStyle/>
          <a:p>
            <a:pPr lvl="0"/>
            <a:r>
              <a:rPr lang="ru-RU" noProof="0" dirty="0" smtClean="0"/>
              <a:t>Вставка диаграммы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2A66F-3DCE-4B76-86AB-E744598020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615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8614F-3C64-46DA-A6B6-97CE7F193F0A}" type="datetime1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683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20BDE-706C-4D60-BC18-431B37E78DCC}" type="datetime1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89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0125F-EACF-4A3D-8E8B-7D3AF412EC27}" type="datetime1">
              <a:rPr lang="ru-RU" smtClean="0"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311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4949A-28F2-406D-A14F-0A479DDF68DD}" type="datetime1">
              <a:rPr lang="ru-RU" smtClean="0"/>
              <a:t>26.11.2018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20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510-0739-4252-B214-36745C64C276}" type="datetime1">
              <a:rPr lang="ru-RU" smtClean="0"/>
              <a:t>26.11.2018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454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80CC-F698-415D-BDD0-D043A56E510E}" type="datetime1">
              <a:rPr lang="ru-RU" smtClean="0"/>
              <a:t>26.11.2018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7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740A8-E9E5-4472-AE4B-35229BE93191}" type="datetime1">
              <a:rPr lang="ru-RU" smtClean="0"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88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0D27-647B-402E-8F20-29B301EFE502}" type="datetime1">
              <a:rPr lang="ru-RU" smtClean="0"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06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58A89-2FB3-4735-BC5A-AD485B259AA3}" type="datetime1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06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raifobmr@mts-nn.ru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4776" y1="35928" x2="56716" y2="3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225" y="404664"/>
            <a:ext cx="1224136" cy="151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2564904"/>
            <a:ext cx="806489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  <a:p>
            <a:pPr algn="ctr"/>
            <a:endParaRPr lang="ru-RU" sz="3600" b="1" dirty="0" smtClean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решению </a:t>
            </a:r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Земского собрания Большемурашкинского муниципального района </a:t>
            </a:r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11.05.2018 г. </a:t>
            </a:r>
            <a:r>
              <a:rPr lang="ru-RU" sz="3200" b="1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 28 </a:t>
            </a:r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«Об </a:t>
            </a:r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исполнении районного </a:t>
            </a:r>
            <a:r>
              <a:rPr lang="ru-RU" sz="3200" b="1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endParaRPr lang="ru-RU" sz="3200" b="1" smtClean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 год»</a:t>
            </a:r>
            <a:endParaRPr lang="ru-RU" sz="32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9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/>
          <p:cNvSpPr/>
          <p:nvPr/>
        </p:nvSpPr>
        <p:spPr>
          <a:xfrm>
            <a:off x="557211" y="404664"/>
            <a:ext cx="7344816" cy="432048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8172400" y="404664"/>
            <a:ext cx="720080" cy="432048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10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1412776"/>
            <a:ext cx="43803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Публичные слушания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участия населения в осуществлении местного самоуправления. Публичные слушания организуются и проводятся с целью выявления мнения населения по проекту бюджета района на очередной финансовый год и плановый период.</a:t>
            </a:r>
          </a:p>
          <a:p>
            <a:pPr algn="just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житель вправе высказать свое мнение, представить материалы для обоснования своего мнения, представить письменные предложения и замечания для включения их в протокол публичных слушаний.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Результат публичных слушаний – заключение, в котором отражаются выраженные позиции жителей Большемурашкинского муниципального района и рекомендации, сформулированные по результатам публичных слушаний. Заключение о результатах публичных слушаний подлежит опубликованию.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7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6" y="1844824"/>
            <a:ext cx="3131840" cy="313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28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/>
          <p:cNvSpPr/>
          <p:nvPr/>
        </p:nvSpPr>
        <p:spPr>
          <a:xfrm>
            <a:off x="557211" y="404664"/>
            <a:ext cx="7344816" cy="432048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бюджета за 2017 год, тыс. руб.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8172400" y="404664"/>
            <a:ext cx="720080" cy="432048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11</a:t>
            </a:fld>
            <a:endParaRPr lang="ru-RU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163479638"/>
              </p:ext>
            </p:extLst>
          </p:nvPr>
        </p:nvGraphicFramePr>
        <p:xfrm>
          <a:off x="179512" y="1916832"/>
          <a:ext cx="3024336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3347864" y="1566578"/>
            <a:ext cx="1800200" cy="360040"/>
          </a:xfrm>
          <a:prstGeom prst="roundRect">
            <a:avLst/>
          </a:prstGeom>
          <a:solidFill>
            <a:srgbClr val="FF3399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292080" y="1566578"/>
            <a:ext cx="1728192" cy="360040"/>
          </a:xfrm>
          <a:prstGeom prst="roundRect">
            <a:avLst/>
          </a:prstGeom>
          <a:solidFill>
            <a:srgbClr val="FF3399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164288" y="1569579"/>
            <a:ext cx="1728192" cy="360040"/>
          </a:xfrm>
          <a:prstGeom prst="roundRect">
            <a:avLst/>
          </a:prstGeom>
          <a:solidFill>
            <a:srgbClr val="FF3399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исполнения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магнитный диск 7"/>
          <p:cNvSpPr/>
          <p:nvPr/>
        </p:nvSpPr>
        <p:spPr>
          <a:xfrm>
            <a:off x="3563888" y="2276872"/>
            <a:ext cx="1440160" cy="648072"/>
          </a:xfrm>
          <a:prstGeom prst="flowChartMagneticDisk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361 213,3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магнитный диск 11"/>
          <p:cNvSpPr/>
          <p:nvPr/>
        </p:nvSpPr>
        <p:spPr>
          <a:xfrm>
            <a:off x="5436096" y="2276872"/>
            <a:ext cx="1440160" cy="648072"/>
          </a:xfrm>
          <a:prstGeom prst="flowChartMagneticDisk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366 709,3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Блок-схема: магнитный диск 12"/>
          <p:cNvSpPr/>
          <p:nvPr/>
        </p:nvSpPr>
        <p:spPr>
          <a:xfrm>
            <a:off x="7308304" y="2276872"/>
            <a:ext cx="1440160" cy="648072"/>
          </a:xfrm>
          <a:prstGeom prst="flowChartMagneticDisk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101,5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Блок-схема: магнитный диск 13"/>
          <p:cNvSpPr/>
          <p:nvPr/>
        </p:nvSpPr>
        <p:spPr>
          <a:xfrm>
            <a:off x="3573413" y="3356992"/>
            <a:ext cx="1440160" cy="648072"/>
          </a:xfrm>
          <a:prstGeom prst="flowChartMagneticDisk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419 231,3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лок-схема: магнитный диск 14"/>
          <p:cNvSpPr/>
          <p:nvPr/>
        </p:nvSpPr>
        <p:spPr>
          <a:xfrm>
            <a:off x="5446140" y="3356992"/>
            <a:ext cx="1440160" cy="648072"/>
          </a:xfrm>
          <a:prstGeom prst="flowChartMagneticDisk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416 145,8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Блок-схема: магнитный диск 15"/>
          <p:cNvSpPr/>
          <p:nvPr/>
        </p:nvSpPr>
        <p:spPr>
          <a:xfrm>
            <a:off x="7323162" y="3356992"/>
            <a:ext cx="1440160" cy="648072"/>
          </a:xfrm>
          <a:prstGeom prst="flowChartMagneticDisk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99,3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Блок-схема: магнитный диск 16"/>
          <p:cNvSpPr/>
          <p:nvPr/>
        </p:nvSpPr>
        <p:spPr>
          <a:xfrm>
            <a:off x="3573413" y="4365104"/>
            <a:ext cx="1440160" cy="648072"/>
          </a:xfrm>
          <a:prstGeom prst="flowChartMagneticDisk">
            <a:avLst/>
          </a:prstGeom>
          <a:solidFill>
            <a:srgbClr val="99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- 58 018,0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Блок-схема: магнитный диск 17"/>
          <p:cNvSpPr/>
          <p:nvPr/>
        </p:nvSpPr>
        <p:spPr>
          <a:xfrm>
            <a:off x="5446140" y="4346637"/>
            <a:ext cx="1440160" cy="648072"/>
          </a:xfrm>
          <a:prstGeom prst="flowChartMagneticDisk">
            <a:avLst/>
          </a:prstGeom>
          <a:solidFill>
            <a:srgbClr val="99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-49 436,5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Блок-схема: магнитный диск 18"/>
          <p:cNvSpPr/>
          <p:nvPr/>
        </p:nvSpPr>
        <p:spPr>
          <a:xfrm>
            <a:off x="7323162" y="4370065"/>
            <a:ext cx="1440160" cy="648072"/>
          </a:xfrm>
          <a:prstGeom prst="flowChartMagneticDisk">
            <a:avLst/>
          </a:prstGeom>
          <a:solidFill>
            <a:srgbClr val="99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85,2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60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/>
          <p:cNvSpPr/>
          <p:nvPr/>
        </p:nvSpPr>
        <p:spPr>
          <a:xfrm>
            <a:off x="557211" y="404664"/>
            <a:ext cx="7344816" cy="432048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за 2017 год, тыс. руб.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8172400" y="404664"/>
            <a:ext cx="720080" cy="432048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12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848172"/>
            <a:ext cx="22665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магнитный диск 7"/>
          <p:cNvSpPr/>
          <p:nvPr/>
        </p:nvSpPr>
        <p:spPr>
          <a:xfrm>
            <a:off x="1955656" y="1958061"/>
            <a:ext cx="1008112" cy="750859"/>
          </a:xfrm>
          <a:prstGeom prst="flowChartMagneticDisk">
            <a:avLst/>
          </a:prstGeom>
          <a:solidFill>
            <a:srgbClr val="66FF99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361 213,3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3635896" y="2090104"/>
            <a:ext cx="1008112" cy="618815"/>
          </a:xfrm>
          <a:prstGeom prst="flowChartMagneticDisk">
            <a:avLst/>
          </a:prstGeom>
          <a:solidFill>
            <a:srgbClr val="66FF99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366 709,3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1700" y="2708919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87941" y="271010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63768" y="1619507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101,5%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1324" y="3629054"/>
            <a:ext cx="4556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алоговые и неналоговые доходы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05652" y="3613665"/>
            <a:ext cx="37834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лок-схема: магнитный диск 14"/>
          <p:cNvSpPr/>
          <p:nvPr/>
        </p:nvSpPr>
        <p:spPr>
          <a:xfrm>
            <a:off x="1043608" y="4653136"/>
            <a:ext cx="1152128" cy="743291"/>
          </a:xfrm>
          <a:prstGeom prst="flowChartMagneticDisk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86 108,5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магнитный диск 19"/>
          <p:cNvSpPr/>
          <p:nvPr/>
        </p:nvSpPr>
        <p:spPr>
          <a:xfrm>
            <a:off x="2777214" y="4725144"/>
            <a:ext cx="1146713" cy="684655"/>
          </a:xfrm>
          <a:prstGeom prst="flowChartMagneticDisk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92 162,8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Блок-схема: магнитный диск 20"/>
          <p:cNvSpPr/>
          <p:nvPr/>
        </p:nvSpPr>
        <p:spPr>
          <a:xfrm>
            <a:off x="7236296" y="4725145"/>
            <a:ext cx="1099429" cy="714968"/>
          </a:xfrm>
          <a:prstGeom prst="flowChartMagneticDisk">
            <a:avLst/>
          </a:prstGeom>
          <a:solidFill>
            <a:srgbClr val="FF99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274 546,5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Блок-схема: магнитный диск 21"/>
          <p:cNvSpPr/>
          <p:nvPr/>
        </p:nvSpPr>
        <p:spPr>
          <a:xfrm>
            <a:off x="5580112" y="4725144"/>
            <a:ext cx="1058416" cy="684656"/>
          </a:xfrm>
          <a:prstGeom prst="flowChartMagneticDisk">
            <a:avLst/>
          </a:prstGeom>
          <a:solidFill>
            <a:srgbClr val="FF99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275 104,8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7066" y="5440113"/>
            <a:ext cx="80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5697863" y="5433968"/>
            <a:ext cx="82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32387" y="546813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10254" y="5396426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1700" y="4255342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107,0%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47309" y="4255342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99,8%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Budg1\Desktop\Бюджет для граждан\01221574f20693166a9470d2071bde2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99293"/>
            <a:ext cx="3186934" cy="242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12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/>
          <p:cNvSpPr/>
          <p:nvPr/>
        </p:nvSpPr>
        <p:spPr>
          <a:xfrm>
            <a:off x="557211" y="404664"/>
            <a:ext cx="7344816" cy="432048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доходов бюджета, тыс. руб.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8172400" y="404664"/>
            <a:ext cx="720080" cy="432048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13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" b="100000" l="0" r="99851">
                        <a14:foregroundMark x1="63881" y1="11435" x2="66866" y2="4574"/>
                        <a14:foregroundMark x1="74478" y1="88150" x2="74478" y2="88150"/>
                        <a14:foregroundMark x1="74776" y1="92308" x2="71194" y2="93555"/>
                        <a14:foregroundMark x1="73134" y1="93139" x2="73134" y2="93139"/>
                        <a14:foregroundMark x1="73134" y1="93139" x2="73134" y2="93139"/>
                        <a14:foregroundMark x1="11493" y1="95426" x2="2537" y2="95842"/>
                        <a14:foregroundMark x1="62836" y1="33472" x2="76119" y2="32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12" y="1077169"/>
            <a:ext cx="2889968" cy="2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54052750"/>
              </p:ext>
            </p:extLst>
          </p:nvPr>
        </p:nvGraphicFramePr>
        <p:xfrm>
          <a:off x="323528" y="3861048"/>
          <a:ext cx="4176465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104958307"/>
              </p:ext>
            </p:extLst>
          </p:nvPr>
        </p:nvGraphicFramePr>
        <p:xfrm>
          <a:off x="718416" y="1133128"/>
          <a:ext cx="4942087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440225444"/>
              </p:ext>
            </p:extLst>
          </p:nvPr>
        </p:nvGraphicFramePr>
        <p:xfrm>
          <a:off x="4716016" y="3861048"/>
          <a:ext cx="417646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838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488448"/>
              </p:ext>
            </p:extLst>
          </p:nvPr>
        </p:nvGraphicFramePr>
        <p:xfrm>
          <a:off x="305527" y="1075639"/>
          <a:ext cx="8460937" cy="550978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47372"/>
                <a:gridCol w="1147246"/>
                <a:gridCol w="1075543"/>
                <a:gridCol w="1075543"/>
                <a:gridCol w="1075543"/>
                <a:gridCol w="1039690"/>
              </a:tblGrid>
              <a:tr h="38539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налога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</a:t>
                      </a: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2017 г. </a:t>
                      </a: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плану</a:t>
                      </a: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 </a:t>
                      </a:r>
                      <a:r>
                        <a:rPr lang="ru-RU" sz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плану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</a:tr>
              <a:tr h="237512">
                <a:tc>
                  <a:txBody>
                    <a:bodyPr/>
                    <a:lstStyle/>
                    <a:p>
                      <a:r>
                        <a:rPr lang="ru-RU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доходы, в т. ч.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74 097,8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r>
                        <a:rPr lang="ru-RU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108,5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92 162,8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124,4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</a:tr>
              <a:tr h="23751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лиц</a:t>
                      </a: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63 626,7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71 111,3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75 005,1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</a:tr>
              <a:tr h="25122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3 217,9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2 677,9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3 003,5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</a:tr>
              <a:tr h="19292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25,5</a:t>
                      </a: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</a:tr>
              <a:tr h="24857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2 078,8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4 749,0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5 185,4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2,5 раза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</a:tr>
              <a:tr h="2534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имущества, находящегося в муниципальной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собственности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1 847,5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1 847,5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2 145,4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</a:tr>
              <a:tr h="2759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1 047,7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338,1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</a:tr>
              <a:tr h="242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активов</a:t>
                      </a: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951,9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</a:tr>
              <a:tr h="24205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1 088,4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2 179,5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3,6 раза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 раза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</a:tr>
              <a:tr h="29770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3 056,0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3 139,7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9,2 раза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</a:tr>
              <a:tr h="2306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налоговые и неналоговые доходы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73,2</a:t>
                      </a: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</a:tr>
              <a:tr h="263111"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</a:t>
                      </a:r>
                      <a:r>
                        <a:rPr lang="ru-RU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т. ч.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256 099,6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275 104,8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274 546,5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107,2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</a:tr>
              <a:tr h="26311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93 682,1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93 682,1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93 682,1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</a:tr>
              <a:tr h="2580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453,0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8 831,8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8 218,0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18,1 раз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</a:tr>
              <a:tr h="26311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159 548,1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161 598,9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161 598,3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</a:tr>
              <a:tr h="26311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трансферты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2 416,4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10 992,0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11 048,1</a:t>
                      </a: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4,6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</a:tr>
              <a:tr h="263111"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330 197,4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361 213,3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366 709,3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111,1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101,5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746404" y="781847"/>
            <a:ext cx="871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14</a:t>
            </a:fld>
            <a:endParaRPr lang="ru-RU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590028" y="322787"/>
            <a:ext cx="7344816" cy="432048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доходов бюджета за 2017 год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8182132" y="349799"/>
            <a:ext cx="720080" cy="432048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77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/>
          <p:cNvSpPr/>
          <p:nvPr/>
        </p:nvSpPr>
        <p:spPr>
          <a:xfrm>
            <a:off x="467544" y="382572"/>
            <a:ext cx="7578499" cy="432048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расходов бюджета по основным направлениям за 2017 год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8172400" y="404664"/>
            <a:ext cx="720080" cy="432048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15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674338"/>
              </p:ext>
            </p:extLst>
          </p:nvPr>
        </p:nvGraphicFramePr>
        <p:xfrm>
          <a:off x="395538" y="1052736"/>
          <a:ext cx="8496942" cy="54937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1156"/>
                <a:gridCol w="1177236"/>
                <a:gridCol w="1296144"/>
                <a:gridCol w="1296144"/>
                <a:gridCol w="1152128"/>
                <a:gridCol w="12241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направления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01.01.2018 г. 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2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 </a:t>
                      </a:r>
                      <a:r>
                        <a:rPr lang="ru-RU" sz="12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плану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2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плану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FF0066"/>
                    </a:solidFill>
                  </a:tcPr>
                </a:tc>
              </a:tr>
              <a:tr h="26288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расходы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42 046,5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44 551,9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44 518,6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276592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419,6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419,6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419,6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безопасность и правоохранительная деятельность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1 982,0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2 801,0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2 801,0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141,3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</a:tr>
              <a:tr h="22401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33 819,5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35 877,1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35 259,2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38174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2 760,6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76 772,8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76 368,2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27,7 раза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1257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</a:tr>
              <a:tr h="22628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185 130,4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187 294,1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185 284,3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</a:tr>
              <a:tr h="24000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кинематография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33 208,5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35 425,8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35 414,2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18170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9 971,5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12 661,6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12 653,7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126,9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6742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1 907,8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2 498,8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2 498,8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1 510,0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1 575,0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1 575,0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6397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18 998,7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19 324,6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19 324,6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101,7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331 759,1</a:t>
                      </a:r>
                      <a:endParaRPr lang="ru-RU" sz="12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419 231,3</a:t>
                      </a:r>
                      <a:endParaRPr lang="ru-RU" sz="12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416 145,8</a:t>
                      </a:r>
                      <a:endParaRPr lang="ru-RU" sz="12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125,4</a:t>
                      </a:r>
                      <a:endParaRPr lang="ru-RU" sz="12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2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16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24744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повышения эффективности и результативности бюджетных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Большемурашкинского муниципального района было принято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 формировать и исполнять расходную часть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района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реализацию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92079" y="2204863"/>
            <a:ext cx="57063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Зачем формировать и исполнять бюджет по программам?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2667" y1="20667" x2="52000" y2="1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5" y="3083411"/>
            <a:ext cx="835194" cy="83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48033" y="3974956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Цель</a:t>
            </a:r>
            <a:endParaRPr lang="ru-RU" sz="1400" b="1" dirty="0"/>
          </a:p>
        </p:txBody>
      </p:sp>
      <p:cxnSp>
        <p:nvCxnSpPr>
          <p:cNvPr id="9" name="Прямая со стрелкой 8"/>
          <p:cNvCxnSpPr>
            <a:stCxn id="1026" idx="3"/>
          </p:cNvCxnSpPr>
          <p:nvPr/>
        </p:nvCxnSpPr>
        <p:spPr>
          <a:xfrm>
            <a:off x="1992079" y="3501008"/>
            <a:ext cx="707713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325301" y="2952138"/>
            <a:ext cx="10317" cy="1052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2699792" y="2780928"/>
            <a:ext cx="1440160" cy="360040"/>
          </a:xfrm>
          <a:prstGeom prst="round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Задача 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699792" y="3284984"/>
            <a:ext cx="1440160" cy="360040"/>
          </a:xfrm>
          <a:prstGeom prst="round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Задача 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99792" y="3786187"/>
            <a:ext cx="1440160" cy="372765"/>
          </a:xfrm>
          <a:prstGeom prst="round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Задача 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477283" y="2744924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5175230" y="2744924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5882300" y="2744924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1" name="Овал 30"/>
          <p:cNvSpPr/>
          <p:nvPr/>
        </p:nvSpPr>
        <p:spPr>
          <a:xfrm>
            <a:off x="4481990" y="3240170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5175230" y="3240170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5193280" y="3756346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4" name="Овал 33"/>
          <p:cNvSpPr/>
          <p:nvPr/>
        </p:nvSpPr>
        <p:spPr>
          <a:xfrm>
            <a:off x="5896293" y="3236661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5877258" y="3755907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6" name="Овал 35"/>
          <p:cNvSpPr/>
          <p:nvPr/>
        </p:nvSpPr>
        <p:spPr>
          <a:xfrm>
            <a:off x="4481990" y="3758932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cxnSp>
        <p:nvCxnSpPr>
          <p:cNvPr id="37" name="Прямая со стрелкой 36"/>
          <p:cNvCxnSpPr>
            <a:stCxn id="17" idx="3"/>
            <a:endCxn id="27" idx="2"/>
          </p:cNvCxnSpPr>
          <p:nvPr/>
        </p:nvCxnSpPr>
        <p:spPr>
          <a:xfrm>
            <a:off x="4139952" y="2960948"/>
            <a:ext cx="3373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4139952" y="3465004"/>
            <a:ext cx="3373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4139951" y="3974956"/>
            <a:ext cx="3373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27" idx="6"/>
            <a:endCxn id="29" idx="2"/>
          </p:cNvCxnSpPr>
          <p:nvPr/>
        </p:nvCxnSpPr>
        <p:spPr>
          <a:xfrm>
            <a:off x="4873327" y="2960948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31" idx="6"/>
            <a:endCxn id="32" idx="2"/>
          </p:cNvCxnSpPr>
          <p:nvPr/>
        </p:nvCxnSpPr>
        <p:spPr>
          <a:xfrm>
            <a:off x="4878034" y="3456194"/>
            <a:ext cx="29719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endCxn id="17" idx="1"/>
          </p:cNvCxnSpPr>
          <p:nvPr/>
        </p:nvCxnSpPr>
        <p:spPr>
          <a:xfrm>
            <a:off x="2325301" y="2960948"/>
            <a:ext cx="37449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V="1">
            <a:off x="2325300" y="3999146"/>
            <a:ext cx="374491" cy="23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5580397" y="2969254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5580396" y="3456194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5575355" y="3971931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4881836" y="3981367"/>
            <a:ext cx="29719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Правая фигурная скобка 1029"/>
          <p:cNvSpPr/>
          <p:nvPr/>
        </p:nvSpPr>
        <p:spPr>
          <a:xfrm>
            <a:off x="6292337" y="2952139"/>
            <a:ext cx="235311" cy="102922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1" name="Прямоугольник 1030"/>
          <p:cNvSpPr/>
          <p:nvPr/>
        </p:nvSpPr>
        <p:spPr>
          <a:xfrm>
            <a:off x="6688399" y="3121992"/>
            <a:ext cx="1728192" cy="696383"/>
          </a:xfrm>
          <a:prstGeom prst="rect">
            <a:avLst/>
          </a:prstGeom>
          <a:gradFill>
            <a:gsLst>
              <a:gs pos="0">
                <a:srgbClr val="CCFFFF"/>
              </a:gs>
              <a:gs pos="50000">
                <a:srgbClr val="99FFCC"/>
              </a:gs>
              <a:gs pos="100000">
                <a:srgbClr val="CCFFF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Показатели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эффективности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032" name="Прямоугольник 1031"/>
          <p:cNvSpPr/>
          <p:nvPr/>
        </p:nvSpPr>
        <p:spPr>
          <a:xfrm>
            <a:off x="323690" y="4872841"/>
            <a:ext cx="856878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Основные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программного бюджета: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установление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 каждого распорядителя бюджетных средств за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конкретный результат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деятельности;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возможность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реальных результатов деятельности ведомств в детализации до услуг,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работ, мероприятий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возможность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эффективности работы учреждений в процессе достижения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целей, выполнения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заданий.</a:t>
            </a:r>
          </a:p>
        </p:txBody>
      </p:sp>
      <p:sp>
        <p:nvSpPr>
          <p:cNvPr id="38" name="Пятиугольник 37"/>
          <p:cNvSpPr/>
          <p:nvPr/>
        </p:nvSpPr>
        <p:spPr>
          <a:xfrm>
            <a:off x="557211" y="404664"/>
            <a:ext cx="7344816" cy="432048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БЮДЖЕТ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Нашивка 39"/>
          <p:cNvSpPr/>
          <p:nvPr/>
        </p:nvSpPr>
        <p:spPr>
          <a:xfrm>
            <a:off x="8172400" y="404664"/>
            <a:ext cx="720080" cy="432048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846034"/>
              </p:ext>
            </p:extLst>
          </p:nvPr>
        </p:nvGraphicFramePr>
        <p:xfrm>
          <a:off x="251520" y="908720"/>
          <a:ext cx="8640960" cy="55307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101"/>
                <a:gridCol w="4346411"/>
                <a:gridCol w="864096"/>
                <a:gridCol w="864096"/>
                <a:gridCol w="864096"/>
                <a:gridCol w="720080"/>
                <a:gridCol w="720080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муниципальных  программ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</a:t>
                      </a:r>
                    </a:p>
                  </a:txBody>
                  <a:tcPr marL="23245" marR="23245" marT="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</a:p>
                  </a:txBody>
                  <a:tcPr marL="23245" marR="23245" marT="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23245" marR="23245" marT="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5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 </a:t>
                      </a:r>
                      <a:r>
                        <a:rPr lang="ru-RU" sz="105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плану</a:t>
                      </a:r>
                    </a:p>
                  </a:txBody>
                  <a:tcPr marL="23245" marR="23245" marT="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5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 </a:t>
                      </a:r>
                      <a:r>
                        <a:rPr lang="ru-RU" sz="105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плану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>
                    <a:solidFill>
                      <a:srgbClr val="66CCFF"/>
                    </a:solidFill>
                  </a:tcPr>
                </a:tc>
              </a:tr>
              <a:tr h="215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050" b="1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327 487,2</a:t>
                      </a:r>
                      <a:endParaRPr lang="ru-RU" sz="1050" b="1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412 585,9</a:t>
                      </a:r>
                      <a:endParaRPr lang="ru-RU" sz="1050" b="1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409 501,2</a:t>
                      </a: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125,0</a:t>
                      </a:r>
                      <a:endParaRPr lang="ru-RU" sz="1050" b="1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050" b="1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18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образования Большемурашкинского муниципального района на 2015-2017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185 796,5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187 546,9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185 537,2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18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 и туризма в Большемурашкинском муниципальном районе на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2016-2018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32 366,1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34 060,4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34 048,8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105,2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2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физической культуры и  спорта Большемурашкинского муниципального района на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2017-2019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1 907,8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2 484,7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2 484,7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130,2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оплачиваемых общественных работ на территории Большемурашкинского муниципального  района " на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2017-2019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18,2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18,2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72,8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192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Информатизация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Большемурашкинского муниципального  района Нижегородской области на 2015-2017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4 247,6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4 482,9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4 482,9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105,5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18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безопасности дорожного движения в Большемурашкинском муниципальном районе на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2016-2018 годы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муниципальной собственностью Большемурашкинского муниципального  района  Нижегородской области на 2015-2017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1 235,2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1 198,3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1 196,3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192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муниципальными  финансами Большемурашкинского муниципального района Нижегородской области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32 931,7</a:t>
                      </a: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36 692,4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36 526,4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110,9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малого и среднего предпринимательства в Большемурашкинском муниципальном районе  Нижегородской области на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2016-2018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356,0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356,0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148,3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434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Нижегородской области на 2015-2017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4 459,1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4 342,8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4 342,8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97,4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общественного порядка и противодействия преступности в Большемурашкинском муниципальном районе Нижегородской области на 2015-2017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социальной поддержки населения Большемурашкинского муниципального района Нижегородской области на 2014-2016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4 357,9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8 227,6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7 967,8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182,8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23245" marR="23245" marT="0" marB="0" anchor="ctr"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76456" y="6381328"/>
            <a:ext cx="370384" cy="365125"/>
          </a:xfrm>
        </p:spPr>
        <p:txBody>
          <a:bodyPr/>
          <a:lstStyle/>
          <a:p>
            <a:r>
              <a:rPr lang="ru-RU" dirty="0" smtClean="0"/>
              <a:t>17</a:t>
            </a:r>
            <a:endParaRPr lang="ru-RU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440861" y="188640"/>
            <a:ext cx="7344816" cy="432048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программного бюджета за 2017 год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7884368" y="175321"/>
            <a:ext cx="720080" cy="432048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18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723791"/>
              </p:ext>
            </p:extLst>
          </p:nvPr>
        </p:nvGraphicFramePr>
        <p:xfrm>
          <a:off x="323528" y="1052736"/>
          <a:ext cx="8640960" cy="30136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101"/>
                <a:gridCol w="4274403"/>
                <a:gridCol w="864096"/>
                <a:gridCol w="936104"/>
                <a:gridCol w="864096"/>
                <a:gridCol w="720080"/>
                <a:gridCol w="720080"/>
              </a:tblGrid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муниципальных  программ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</a:t>
                      </a:r>
                    </a:p>
                  </a:txBody>
                  <a:tcPr marL="23245" marR="23245" marT="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</a:p>
                  </a:txBody>
                  <a:tcPr marL="23245" marR="23245" marT="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23245" marR="23245" marT="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5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 </a:t>
                      </a:r>
                      <a:r>
                        <a:rPr lang="ru-RU" sz="105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плану</a:t>
                      </a:r>
                    </a:p>
                  </a:txBody>
                  <a:tcPr marL="23245" marR="23245" marT="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5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 </a:t>
                      </a:r>
                      <a:r>
                        <a:rPr lang="ru-RU" sz="105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плану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>
                    <a:solidFill>
                      <a:srgbClr val="66CCFF"/>
                    </a:solidFill>
                  </a:tcPr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социальной и инженерной инфраструктуры Большемурашкинского муниципального  района  Нижегородской области на 2015-2017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3584,8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74 662,8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74 009,0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 20,6 раза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260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 условий и охраны труда в организациях Большемурашкинского муниципального района на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2016-2018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84,0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84,0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84,0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эффективности муниципального управления Большемурашкинского муниципального района Нижегородской области на 2015-2017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25558,7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25 898,1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25 876,3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23245" marR="23245" marT="0" marB="0" anchor="ctr"/>
                </a:tc>
              </a:tr>
              <a:tr h="2036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агропромышленного комплекса Большемурашкинского муниципального района  Нижегородской области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27466,8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27 475,8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27 475,8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18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пассажирского автотранспорта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Большемурашкинского муниципального района на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5 000,0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5 000,0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166,7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Ведомственная целевая программа  "Стимулирование повышения эффективности работы сельскохозяйственных товаропроизводителей Большемурашкинского муниципального района на 2015-2017 годы"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23,3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</a:tbl>
          </a:graphicData>
        </a:graphic>
      </p:graphicFrame>
      <p:sp>
        <p:nvSpPr>
          <p:cNvPr id="4" name="Пятиугольник 3"/>
          <p:cNvSpPr/>
          <p:nvPr/>
        </p:nvSpPr>
        <p:spPr>
          <a:xfrm>
            <a:off x="440861" y="332656"/>
            <a:ext cx="7344816" cy="432048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программного бюджета за 2017 год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7884368" y="332656"/>
            <a:ext cx="720080" cy="432048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7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48310" y="958343"/>
            <a:ext cx="8372162" cy="52322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19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29935" y="958343"/>
            <a:ext cx="820891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Большемурашкинского муниципального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образовательной системы, обеспечивающей доступность качественного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628801"/>
            <a:ext cx="1728192" cy="1800198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i="1" dirty="0" smtClean="0">
              <a:solidFill>
                <a:schemeClr val="tx1"/>
              </a:solidFill>
            </a:endParaRP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</a:rPr>
              <a:t>Подпрограмма 1.</a:t>
            </a:r>
          </a:p>
          <a:p>
            <a:pPr algn="ctr"/>
            <a:r>
              <a:rPr lang="ru-RU" sz="1200" i="1" dirty="0" smtClean="0">
                <a:solidFill>
                  <a:schemeClr val="tx1"/>
                </a:solidFill>
              </a:rPr>
              <a:t> «Развитие </a:t>
            </a:r>
            <a:r>
              <a:rPr lang="ru-RU" sz="1200" i="1" dirty="0">
                <a:solidFill>
                  <a:schemeClr val="tx1"/>
                </a:solidFill>
              </a:rPr>
              <a:t>дошкольного и общего </a:t>
            </a:r>
            <a:r>
              <a:rPr lang="ru-RU" sz="1200" i="1" dirty="0" smtClean="0">
                <a:solidFill>
                  <a:schemeClr val="tx1"/>
                </a:solidFill>
              </a:rPr>
              <a:t>образования»</a:t>
            </a:r>
          </a:p>
          <a:p>
            <a:pPr algn="ctr"/>
            <a:r>
              <a:rPr lang="ru-RU" sz="1200" i="1" dirty="0" smtClean="0">
                <a:solidFill>
                  <a:schemeClr val="tx1"/>
                </a:solidFill>
              </a:rPr>
              <a:t>План            Факт</a:t>
            </a: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</a:rPr>
              <a:t>143606,4    141606,0</a:t>
            </a:r>
          </a:p>
          <a:p>
            <a:pPr algn="ctr"/>
            <a:r>
              <a:rPr lang="ru-RU" sz="1200" i="1" dirty="0" smtClean="0">
                <a:solidFill>
                  <a:schemeClr val="tx1"/>
                </a:solidFill>
              </a:rPr>
              <a:t>тыс. руб.   тыс. руб.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59733" y="1622723"/>
            <a:ext cx="1848172" cy="180627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i="1" dirty="0" smtClean="0">
              <a:solidFill>
                <a:schemeClr val="tx1"/>
              </a:solidFill>
            </a:endParaRPr>
          </a:p>
          <a:p>
            <a:pPr lvl="0" algn="ctr"/>
            <a:endParaRPr lang="ru-RU" sz="1200" b="1" i="1" dirty="0" smtClean="0">
              <a:solidFill>
                <a:schemeClr val="tx1"/>
              </a:solidFill>
            </a:endParaRPr>
          </a:p>
          <a:p>
            <a:pPr lvl="0" algn="ctr"/>
            <a:r>
              <a:rPr lang="ru-RU" sz="1200" b="1" i="1" dirty="0" smtClean="0">
                <a:solidFill>
                  <a:schemeClr val="tx1"/>
                </a:solidFill>
              </a:rPr>
              <a:t>Подпрограмма 2. </a:t>
            </a:r>
          </a:p>
          <a:p>
            <a:pPr lvl="0" algn="ctr"/>
            <a:r>
              <a:rPr lang="ru-RU" sz="1200" i="1" dirty="0" smtClean="0">
                <a:solidFill>
                  <a:schemeClr val="tx1"/>
                </a:solidFill>
              </a:rPr>
              <a:t> «Развитие </a:t>
            </a:r>
            <a:r>
              <a:rPr lang="ru-RU" sz="1200" i="1" dirty="0">
                <a:solidFill>
                  <a:schemeClr val="tx1"/>
                </a:solidFill>
              </a:rPr>
              <a:t>дополнительного образования и воспитания детей и </a:t>
            </a:r>
            <a:r>
              <a:rPr lang="ru-RU" sz="1200" i="1" dirty="0" smtClean="0">
                <a:solidFill>
                  <a:schemeClr val="tx1"/>
                </a:solidFill>
              </a:rPr>
              <a:t>молодежи»</a:t>
            </a:r>
          </a:p>
          <a:p>
            <a:pPr lvl="0" algn="ctr"/>
            <a:r>
              <a:rPr lang="ru-RU" sz="1200" i="1" dirty="0" smtClean="0">
                <a:solidFill>
                  <a:schemeClr val="tx1"/>
                </a:solidFill>
              </a:rPr>
              <a:t>План           Факт</a:t>
            </a:r>
          </a:p>
          <a:p>
            <a:pPr lvl="0" algn="ctr"/>
            <a:r>
              <a:rPr lang="ru-RU" sz="1200" b="1" i="1" dirty="0" smtClean="0">
                <a:solidFill>
                  <a:schemeClr val="tx1"/>
                </a:solidFill>
              </a:rPr>
              <a:t>22 220,0        22 211,4</a:t>
            </a:r>
          </a:p>
          <a:p>
            <a:pPr lvl="0" algn="ctr"/>
            <a:r>
              <a:rPr lang="ru-RU" sz="1200" i="1" dirty="0">
                <a:solidFill>
                  <a:schemeClr val="tx1"/>
                </a:solidFill>
              </a:rPr>
              <a:t>тыс. руб.   тыс. </a:t>
            </a:r>
            <a:r>
              <a:rPr lang="ru-RU" sz="1200" i="1" dirty="0" smtClean="0">
                <a:solidFill>
                  <a:schemeClr val="tx1"/>
                </a:solidFill>
              </a:rPr>
              <a:t>руб.</a:t>
            </a:r>
            <a:endParaRPr lang="ru-RU" sz="1200" b="1" i="1" dirty="0" smtClean="0">
              <a:solidFill>
                <a:schemeClr val="tx1"/>
              </a:solidFill>
            </a:endParaRPr>
          </a:p>
          <a:p>
            <a:pPr lvl="0" algn="ctr"/>
            <a:endParaRPr lang="ru-RU" sz="1200" b="1" i="1" dirty="0" smtClean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80113" y="1628800"/>
            <a:ext cx="1656184" cy="1800198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i="1" dirty="0" smtClean="0">
              <a:solidFill>
                <a:schemeClr val="tx1"/>
              </a:solidFill>
            </a:endParaRP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</a:rPr>
              <a:t>Подпрограмма 4.</a:t>
            </a:r>
            <a:r>
              <a:rPr lang="ru-RU" sz="1200" i="1" dirty="0" smtClean="0">
                <a:solidFill>
                  <a:schemeClr val="tx1"/>
                </a:solidFill>
              </a:rPr>
              <a:t> «Ресурсное </a:t>
            </a:r>
            <a:r>
              <a:rPr lang="ru-RU" sz="1200" i="1" dirty="0">
                <a:solidFill>
                  <a:schemeClr val="tx1"/>
                </a:solidFill>
              </a:rPr>
              <a:t>обеспечение сферы </a:t>
            </a:r>
            <a:r>
              <a:rPr lang="ru-RU" sz="1200" i="1" dirty="0" smtClean="0">
                <a:solidFill>
                  <a:schemeClr val="tx1"/>
                </a:solidFill>
              </a:rPr>
              <a:t>образования»</a:t>
            </a:r>
          </a:p>
          <a:p>
            <a:pPr lvl="0" algn="ctr"/>
            <a:r>
              <a:rPr lang="ru-RU" sz="1200" i="1" dirty="0">
                <a:solidFill>
                  <a:schemeClr val="tx1"/>
                </a:solidFill>
              </a:rPr>
              <a:t>План       </a:t>
            </a:r>
            <a:r>
              <a:rPr lang="ru-RU" sz="1200" i="1" dirty="0" smtClean="0">
                <a:solidFill>
                  <a:schemeClr val="tx1"/>
                </a:solidFill>
              </a:rPr>
              <a:t>      </a:t>
            </a:r>
            <a:r>
              <a:rPr lang="ru-RU" sz="1200" i="1" dirty="0">
                <a:solidFill>
                  <a:schemeClr val="tx1"/>
                </a:solidFill>
              </a:rPr>
              <a:t>Факт</a:t>
            </a:r>
          </a:p>
          <a:p>
            <a:pPr lvl="0" algn="ctr"/>
            <a:r>
              <a:rPr lang="ru-RU" sz="1200" b="1" i="1" dirty="0" smtClean="0">
                <a:solidFill>
                  <a:schemeClr val="tx1"/>
                </a:solidFill>
              </a:rPr>
              <a:t>0,0                    0,0</a:t>
            </a:r>
          </a:p>
          <a:p>
            <a:pPr lvl="0" algn="ctr"/>
            <a:r>
              <a:rPr lang="ru-RU" sz="1200" i="1" dirty="0" smtClean="0">
                <a:solidFill>
                  <a:schemeClr val="tx1"/>
                </a:solidFill>
              </a:rPr>
              <a:t>тыс</a:t>
            </a:r>
            <a:r>
              <a:rPr lang="ru-RU" sz="1200" i="1" dirty="0">
                <a:solidFill>
                  <a:schemeClr val="tx1"/>
                </a:solidFill>
              </a:rPr>
              <a:t>. руб.  </a:t>
            </a:r>
            <a:r>
              <a:rPr lang="ru-RU" sz="1200" i="1" dirty="0" err="1" smtClean="0">
                <a:solidFill>
                  <a:schemeClr val="tx1"/>
                </a:solidFill>
              </a:rPr>
              <a:t>тыс.руб</a:t>
            </a:r>
            <a:r>
              <a:rPr lang="ru-RU" sz="1200" i="1" dirty="0" smtClean="0">
                <a:solidFill>
                  <a:schemeClr val="tx1"/>
                </a:solidFill>
              </a:rPr>
              <a:t>.</a:t>
            </a:r>
            <a:endParaRPr lang="ru-RU" sz="1200" b="1" i="1" dirty="0">
              <a:solidFill>
                <a:schemeClr val="tx1"/>
              </a:solidFill>
            </a:endParaRPr>
          </a:p>
          <a:p>
            <a:pPr algn="ctr"/>
            <a:endParaRPr lang="ru-RU" sz="1200" i="1" dirty="0" smtClean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707905" y="1597596"/>
            <a:ext cx="1872207" cy="2047428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i="1" dirty="0" smtClean="0">
              <a:solidFill>
                <a:schemeClr val="tx1"/>
              </a:solidFill>
            </a:endParaRPr>
          </a:p>
          <a:p>
            <a:pPr algn="ctr"/>
            <a:endParaRPr lang="ru-RU" sz="1200" b="1" i="1" dirty="0" smtClean="0">
              <a:solidFill>
                <a:schemeClr val="tx1"/>
              </a:solidFill>
            </a:endParaRPr>
          </a:p>
          <a:p>
            <a:pPr algn="ctr"/>
            <a:endParaRPr lang="ru-RU" sz="1200" b="1" i="1" dirty="0" smtClean="0">
              <a:solidFill>
                <a:schemeClr val="tx1"/>
              </a:solidFill>
            </a:endParaRP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</a:rPr>
              <a:t>Подпрограмма  3. </a:t>
            </a:r>
            <a:r>
              <a:rPr lang="ru-RU" sz="1200" i="1" dirty="0" smtClean="0">
                <a:solidFill>
                  <a:schemeClr val="tx1"/>
                </a:solidFill>
              </a:rPr>
              <a:t>«Развитие </a:t>
            </a:r>
            <a:r>
              <a:rPr lang="ru-RU" sz="1200" i="1" dirty="0">
                <a:solidFill>
                  <a:schemeClr val="tx1"/>
                </a:solidFill>
              </a:rPr>
              <a:t>системы оценки качества образования </a:t>
            </a:r>
            <a:r>
              <a:rPr lang="ru-RU" sz="1200" i="1" dirty="0" smtClean="0">
                <a:solidFill>
                  <a:schemeClr val="tx1"/>
                </a:solidFill>
              </a:rPr>
              <a:t>и информационной </a:t>
            </a:r>
            <a:r>
              <a:rPr lang="ru-RU" sz="1200" i="1" dirty="0">
                <a:solidFill>
                  <a:schemeClr val="tx1"/>
                </a:solidFill>
              </a:rPr>
              <a:t>прозрачности системы </a:t>
            </a:r>
            <a:r>
              <a:rPr lang="ru-RU" sz="1200" i="1" dirty="0" smtClean="0">
                <a:solidFill>
                  <a:schemeClr val="tx1"/>
                </a:solidFill>
              </a:rPr>
              <a:t>образования»</a:t>
            </a:r>
          </a:p>
          <a:p>
            <a:pPr lvl="0" algn="ctr"/>
            <a:r>
              <a:rPr lang="ru-RU" sz="1200" i="1" dirty="0" smtClean="0">
                <a:solidFill>
                  <a:schemeClr val="tx1"/>
                </a:solidFill>
              </a:rPr>
              <a:t>План           </a:t>
            </a:r>
            <a:r>
              <a:rPr lang="ru-RU" sz="1200" i="1" dirty="0">
                <a:solidFill>
                  <a:schemeClr val="tx1"/>
                </a:solidFill>
              </a:rPr>
              <a:t>Факт</a:t>
            </a:r>
          </a:p>
          <a:p>
            <a:pPr lvl="0" algn="ctr"/>
            <a:r>
              <a:rPr lang="ru-RU" sz="1200" b="1" i="1" dirty="0" smtClean="0">
                <a:solidFill>
                  <a:schemeClr val="tx1"/>
                </a:solidFill>
              </a:rPr>
              <a:t>4 871,5          4 871,5</a:t>
            </a:r>
          </a:p>
          <a:p>
            <a:pPr lvl="0" algn="ctr"/>
            <a:r>
              <a:rPr lang="ru-RU" sz="1200" i="1" dirty="0">
                <a:solidFill>
                  <a:schemeClr val="tx1"/>
                </a:solidFill>
              </a:rPr>
              <a:t>тыс. руб.   тыс. </a:t>
            </a:r>
            <a:r>
              <a:rPr lang="ru-RU" sz="1200" i="1" dirty="0" smtClean="0">
                <a:solidFill>
                  <a:schemeClr val="tx1"/>
                </a:solidFill>
              </a:rPr>
              <a:t>руб.</a:t>
            </a:r>
            <a:endParaRPr lang="ru-RU" sz="1200" b="1" i="1" dirty="0">
              <a:solidFill>
                <a:schemeClr val="tx1"/>
              </a:solidFill>
            </a:endParaRPr>
          </a:p>
          <a:p>
            <a:pPr algn="ctr"/>
            <a:endParaRPr lang="ru-RU" sz="800" i="1" dirty="0">
              <a:solidFill>
                <a:schemeClr val="tx1"/>
              </a:solidFill>
            </a:endParaRPr>
          </a:p>
          <a:p>
            <a:pPr algn="ctr"/>
            <a:endParaRPr lang="ru-RU" sz="1200" i="1" dirty="0" smtClean="0">
              <a:solidFill>
                <a:schemeClr val="tx1"/>
              </a:solidFill>
            </a:endParaRPr>
          </a:p>
          <a:p>
            <a:pPr algn="ctr"/>
            <a:endParaRPr lang="ru-RU" sz="1200" b="1" i="1" dirty="0" smtClean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36297" y="1616647"/>
            <a:ext cx="1728191" cy="1812351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i="1" dirty="0" smtClean="0">
              <a:solidFill>
                <a:schemeClr val="tx1"/>
              </a:solidFill>
            </a:endParaRP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</a:rPr>
              <a:t>Подпрограмма 5.</a:t>
            </a:r>
            <a:r>
              <a:rPr lang="ru-RU" sz="1200" i="1" dirty="0" smtClean="0">
                <a:solidFill>
                  <a:schemeClr val="tx1"/>
                </a:solidFill>
              </a:rPr>
              <a:t> «Обеспечение </a:t>
            </a:r>
            <a:r>
              <a:rPr lang="ru-RU" sz="1200" i="1" dirty="0">
                <a:solidFill>
                  <a:schemeClr val="tx1"/>
                </a:solidFill>
              </a:rPr>
              <a:t>реализации муниципальной программы</a:t>
            </a:r>
            <a:r>
              <a:rPr lang="ru-RU" sz="1200" i="1" dirty="0" smtClean="0">
                <a:solidFill>
                  <a:schemeClr val="tx1"/>
                </a:solidFill>
              </a:rPr>
              <a:t>»</a:t>
            </a:r>
          </a:p>
          <a:p>
            <a:pPr lvl="0" algn="ctr"/>
            <a:r>
              <a:rPr lang="ru-RU" sz="1200" i="1" dirty="0">
                <a:solidFill>
                  <a:schemeClr val="tx1"/>
                </a:solidFill>
              </a:rPr>
              <a:t>План         </a:t>
            </a:r>
            <a:r>
              <a:rPr lang="ru-RU" sz="1200" i="1" dirty="0" smtClean="0">
                <a:solidFill>
                  <a:schemeClr val="tx1"/>
                </a:solidFill>
              </a:rPr>
              <a:t>   </a:t>
            </a:r>
            <a:r>
              <a:rPr lang="ru-RU" sz="1200" i="1" dirty="0">
                <a:solidFill>
                  <a:schemeClr val="tx1"/>
                </a:solidFill>
              </a:rPr>
              <a:t>Факт</a:t>
            </a: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</a:rPr>
              <a:t>16 849,0        16 848,2</a:t>
            </a:r>
          </a:p>
          <a:p>
            <a:pPr algn="ctr"/>
            <a:r>
              <a:rPr lang="ru-RU" sz="1200" i="1" dirty="0">
                <a:solidFill>
                  <a:schemeClr val="tx1"/>
                </a:solidFill>
              </a:rPr>
              <a:t>тыс. руб.   тыс. </a:t>
            </a:r>
            <a:r>
              <a:rPr lang="ru-RU" sz="1200" i="1" dirty="0" smtClean="0">
                <a:solidFill>
                  <a:schemeClr val="tx1"/>
                </a:solidFill>
              </a:rPr>
              <a:t>руб.</a:t>
            </a:r>
            <a:endParaRPr lang="ru-RU" sz="1200" b="1" i="1" dirty="0" smtClean="0">
              <a:solidFill>
                <a:schemeClr val="tx1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2654171" y="6237312"/>
            <a:ext cx="3960440" cy="504056"/>
          </a:xfrm>
          <a:prstGeom prst="downArrow">
            <a:avLst/>
          </a:prstGeom>
          <a:solidFill>
            <a:srgbClr val="FF0066"/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ятиугольник 16"/>
          <p:cNvSpPr/>
          <p:nvPr/>
        </p:nvSpPr>
        <p:spPr>
          <a:xfrm>
            <a:off x="683568" y="255737"/>
            <a:ext cx="7344816" cy="576064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Большемурашкинского муниципального района на 2015-2017 годы»</a:t>
            </a:r>
          </a:p>
        </p:txBody>
      </p:sp>
      <p:sp>
        <p:nvSpPr>
          <p:cNvPr id="18" name="Нашивка 17"/>
          <p:cNvSpPr/>
          <p:nvPr/>
        </p:nvSpPr>
        <p:spPr>
          <a:xfrm>
            <a:off x="8100392" y="260648"/>
            <a:ext cx="720080" cy="576064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20" y="3611490"/>
            <a:ext cx="2591479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024" y="3645024"/>
            <a:ext cx="2945463" cy="172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33056"/>
            <a:ext cx="2783819" cy="208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10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83568" y="225658"/>
            <a:ext cx="7848872" cy="540931"/>
          </a:xfrm>
          <a:prstGeom prst="roundRect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4" y="1196752"/>
            <a:ext cx="8041611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Предисловие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 для граждан»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социально-экономического развития за 2017 год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бюджета за 2017 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за 2017 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доходов бюджета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доходов бюджета за 2017 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расходов бюджета по основным направлениям за 2017 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бюджет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программного бюджета за 2017 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2015-2017 годы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и туризма в Большемурашкинском муниципальном районе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2016-2018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и спорта Большемурашкинского муниципального района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2017-2019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«Меры социальной поддержки населения Большемурашкинского муниципального района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2017-2019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социальной и инженерной инфраструктуры Большемурашкинского муниципального  района  Нижегородской области на 2015-2017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агропромышленного комплекса Большемурашкинского муниципального района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7147" y="1196752"/>
            <a:ext cx="51148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54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20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452667"/>
              </p:ext>
            </p:extLst>
          </p:nvPr>
        </p:nvGraphicFramePr>
        <p:xfrm>
          <a:off x="395536" y="188640"/>
          <a:ext cx="8568952" cy="62613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426714"/>
                <a:gridCol w="590962"/>
                <a:gridCol w="812573"/>
                <a:gridCol w="738703"/>
              </a:tblGrid>
              <a:tr h="222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Наименование показателя (целевого индикатора)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изм.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</a:rPr>
                        <a:t>План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</a:rPr>
                        <a:t>Факт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  Доступность дошкольного образования (отношение численности детей 3 - 7 лет, которым предоставлена возможность получать услуги дошкольного образования, к численности детей в возрасте 3 - 7 лет, скорректированной на численность детей в возрасте 5 - 7 лет, обучающихся в ОБОО)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%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100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 Отношение среднего балла единого государственного экзамена (в расчете на 1 предмет) в 10 % ОБОО с лучшими результатами единого государственного  экзамена к среднему баллу единого  государственного экзамена (в расчете на  1 предмет) в 10 % ОБОО с худшими результатами единого государственного экзамена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%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1,65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1,43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Удельный вес численности населения в возрасте 5 - 18 лет, охваченного образованием, в общей численности населения в возрасте 5 -  18 лет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%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99,3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99,3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Удельный вес численности обучающихся государственных (муниципальных)  ОБОО, которым предоставлена возможность обучаться в соответствии с основными современными требованиями, в общей численности обучающихся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%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Охват детей в возрасте 5-18 лет дополнительными образовательными программами (удельный вес численности детей, получающих услуги дополнительного образования, в общей численности детей в возрасте 5-18 лет)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900">
                          <a:effectLst/>
                        </a:rPr>
                        <a:t>%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84,5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89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Удельный вес молодежи, охваченной организованными формами досуга и занятости, от численности населения в возрасте 14-30 лет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%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89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89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Удельный вес молодежи, участвующей в различных формах самоорганизации, от численности населения в возрасте 14-30 лет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%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Уровень снижения подростковой и молодежной  преступности, от общего уровня преступности в районе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%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Количество детей, отдохнувших в организациях, организующих отдых и оздоровление  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Чел.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880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887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 Удельный вес числа ОО, в которых созданы органы коллегиального управления с участием общественности (родители, работодатели), в общем числе ОО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%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 Удельный вес числа ОО, обеспечивающих предоставление нормативно закрепленного перечня сведений о своей деятельности на официальных сайтах, в общем числе ОО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Удельный вес численности обучающихся муниципальных ОБОО, которым предоставлена возможность обучаться в соответствии с основными современными требованиями, в общей численности обучающихся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1275"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95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1275"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Удельный вес численности руководителей муниципальных ДОО, ОБОО и организаций дополнительного образования, прошедших в течение последних трех лет повышение квалификации или профессиональную переподготовку, в общей численности руководителей ДОО, ОБОО и организаций дополнительного образования детей увеличится до 100 %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Доля занятого населения в возрасте 25 – 65 лет, прошедшего повышение квалификации и (или) профессиональную переподготовку, в общей численности занятого в сфере образования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38,5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38,5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Удельный вес числа ОО, обеспечивающих предоставление нормативно закрепленного перечня сведений о своей деятельности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Доля  обновления автобусного парка для перевозки учащихся  муниципальных ОО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25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Доля кадрового потенциала педагогов, владеющих новыми информационными технологиями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100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Доля базовых общеобразовательных организаций, в которых создана универсальная барьерная среда для инклюзивного образования детей-инвалидов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25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25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Удельный вес числа электронных инструктивно- методических ресурсов, разработанных в рамках Программы, к которым предоставлен доступ в сети Интернет, в общем числе электронных инструктивно- методических ресурсов, разработанных в рамках Программы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100 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100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893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43608" y="1042864"/>
            <a:ext cx="8352928" cy="738664"/>
          </a:xfrm>
          <a:prstGeom prst="roundRect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ятиугольник 3"/>
          <p:cNvSpPr/>
          <p:nvPr/>
        </p:nvSpPr>
        <p:spPr>
          <a:xfrm>
            <a:off x="681336" y="404664"/>
            <a:ext cx="7344816" cy="576064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культуры и туризма в Большемурашкинском муниципальном районе на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2016-2018 годы»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8172400" y="404664"/>
            <a:ext cx="720080" cy="576064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9612" y="1042864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и возможностей для повышения роли культуры в воспитании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просвещении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Большемурашкинского района в ее лучших традициях и достижениях;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сохранение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культурного наследия района и единого культурно-информационного пространства.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490267"/>
              </p:ext>
            </p:extLst>
          </p:nvPr>
        </p:nvGraphicFramePr>
        <p:xfrm>
          <a:off x="179512" y="5445224"/>
          <a:ext cx="8717024" cy="105289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659002"/>
                <a:gridCol w="609784"/>
                <a:gridCol w="686008"/>
                <a:gridCol w="762230"/>
              </a:tblGrid>
              <a:tr h="1580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(индикатора)  цели Программы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1575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Увеличение количества библиографических записей в сводном электронном каталоге МЦБ (по сравнению с предыдущим годом)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19,6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19,6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63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pc="-25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Увеличение      доли      публичных </a:t>
                      </a: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библиотек, подключенных к сети </a:t>
                      </a:r>
                      <a:r>
                        <a:rPr lang="ru-RU" sz="800" spc="-2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"Интернет",  в  общем  </a:t>
                      </a:r>
                      <a:r>
                        <a:rPr lang="ru-RU" sz="800" spc="-2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количестве</a:t>
                      </a:r>
                      <a:r>
                        <a:rPr lang="ru-RU" sz="1100" spc="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800" spc="-2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библиотек </a:t>
                      </a:r>
                      <a:r>
                        <a:rPr lang="ru-RU" sz="800" spc="-2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района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Times New Roman"/>
                        </a:rPr>
                        <a:t>80,0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80,0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pc="-15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Увеличение </a:t>
                      </a:r>
                      <a:r>
                        <a:rPr lang="ru-RU" sz="800" spc="-15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доли представленных (во  </a:t>
                      </a:r>
                      <a:r>
                        <a:rPr lang="ru-RU" sz="800" spc="-15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всех  формах</a:t>
                      </a:r>
                      <a:r>
                        <a:rPr lang="ru-RU" sz="800" spc="-15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   </a:t>
                      </a:r>
                      <a:r>
                        <a:rPr lang="ru-RU" sz="800" spc="-15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зрителю</a:t>
                      </a:r>
                      <a:r>
                        <a:rPr lang="ru-RU" sz="1100" spc="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800" spc="-3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музейных    </a:t>
                      </a:r>
                      <a:r>
                        <a:rPr lang="ru-RU" sz="800" spc="-3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предметов    в    </a:t>
                      </a:r>
                      <a:r>
                        <a:rPr lang="ru-RU" sz="800" spc="-3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общем</a:t>
                      </a:r>
                      <a:r>
                        <a:rPr lang="ru-RU" sz="1100" spc="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800" spc="-3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количестве   </a:t>
                      </a:r>
                      <a:r>
                        <a:rPr lang="ru-RU" sz="800" spc="-3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музейных   </a:t>
                      </a:r>
                      <a:r>
                        <a:rPr lang="ru-RU" sz="800" spc="-3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предметов</a:t>
                      </a:r>
                      <a:r>
                        <a:rPr lang="ru-RU" sz="1100" spc="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800" spc="-25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основного </a:t>
                      </a:r>
                      <a:r>
                        <a:rPr lang="ru-RU" sz="800" spc="-25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фонда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Times New Roman"/>
                        </a:rPr>
                        <a:t>11,3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14,0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Динамика </a:t>
                      </a: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числа культурно-досуговых мероприятий  для детей до 14 лет      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pc="-35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Единиц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Times New Roman"/>
                        </a:rPr>
                        <a:t>797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798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Динамика </a:t>
                      </a: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числа культурно-массовых мероприятий для молодежи от 15 до 24 лет           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Единиц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Times New Roman"/>
                        </a:rPr>
                        <a:t>905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905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15616" y="2060848"/>
            <a:ext cx="2156184" cy="115212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 «Наследие»</a:t>
            </a:r>
          </a:p>
          <a:p>
            <a:pPr algn="ctr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28 331,6        28 331,6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    тыс. руб.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203848" y="2060848"/>
            <a:ext cx="2448272" cy="115212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2. «</a:t>
            </a: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Хозяйственное обслуживание сферы культуры</a:t>
            </a:r>
            <a:r>
              <a:rPr 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1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4 867,5        4 855,8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    тыс.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868144" y="2048669"/>
            <a:ext cx="2992388" cy="115212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3. </a:t>
            </a: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«Сохранение и развитие материально-технической базы муниципального учреждения культуры</a:t>
            </a:r>
            <a:r>
              <a:rPr 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861,3            861,3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    тыс.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9" y="3410734"/>
            <a:ext cx="3512411" cy="188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205" y="3412902"/>
            <a:ext cx="3349327" cy="188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170" y="3410734"/>
            <a:ext cx="2085974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7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557210" y="1196752"/>
            <a:ext cx="8335270" cy="584775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ятиугольник 3"/>
          <p:cNvSpPr/>
          <p:nvPr/>
        </p:nvSpPr>
        <p:spPr>
          <a:xfrm>
            <a:off x="557211" y="404664"/>
            <a:ext cx="7344816" cy="576064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 спорта Большемурашкинского муниципального района на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2017-2019 годы»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8172400" y="404664"/>
            <a:ext cx="720080" cy="576064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57210" y="1196752"/>
            <a:ext cx="83352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физической подготовленности и здоровья населения района, привлечения населения к занятиям физической культурой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9064"/>
            <a:ext cx="356144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23928" y="2316199"/>
            <a:ext cx="5112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Запланировано 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        Исполнено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2 484,7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2 484,7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100,0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%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678079"/>
              </p:ext>
            </p:extLst>
          </p:nvPr>
        </p:nvGraphicFramePr>
        <p:xfrm>
          <a:off x="107504" y="4533317"/>
          <a:ext cx="4454154" cy="20330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53955"/>
                <a:gridCol w="576064"/>
                <a:gridCol w="648072"/>
                <a:gridCol w="576063"/>
              </a:tblGrid>
              <a:tr h="104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(индикатора)  цели Программы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3573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граждан, систематически занимающихся физической культурой и спортом в общей численности населения  района                                                                                                                                                                          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23,8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23,3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51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обучающихся, систематически занимающихся физической культурой и спортом, в общей численности обучающихся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78,6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78,3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51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граждан, занимающихся в  спортивных секциях, в общей численности детей 6-18 лет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38,8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38,9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51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Обеспечение выполнения муниципального задания учреждением, учредителем которого  является  администрация Большемурашкинского муниципального района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1048"/>
            <a:ext cx="3619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7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67544" y="1196752"/>
            <a:ext cx="8424936" cy="584775"/>
          </a:xfrm>
          <a:prstGeom prst="roundRect">
            <a:avLst/>
          </a:prstGeom>
          <a:solidFill>
            <a:srgbClr val="99FFCC"/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ятиугольник 3"/>
          <p:cNvSpPr/>
          <p:nvPr/>
        </p:nvSpPr>
        <p:spPr>
          <a:xfrm>
            <a:off x="557211" y="404664"/>
            <a:ext cx="7344816" cy="504056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населения Большемурашкинского муниципального района Нижегородской области на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2017-2019 годы»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8172400" y="404664"/>
            <a:ext cx="720080" cy="432048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23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69182" y="1213545"/>
            <a:ext cx="842493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доступных качественных услуг для различных слоев населения.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299" y="1937048"/>
            <a:ext cx="2023456" cy="1879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низ 9"/>
          <p:cNvSpPr/>
          <p:nvPr/>
        </p:nvSpPr>
        <p:spPr>
          <a:xfrm>
            <a:off x="3923928" y="6060328"/>
            <a:ext cx="3960440" cy="504056"/>
          </a:xfrm>
          <a:prstGeom prst="downArrow">
            <a:avLst/>
          </a:prstGeom>
          <a:solidFill>
            <a:srgbClr val="FFCCFF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5179" y="1917229"/>
            <a:ext cx="1768549" cy="118834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работников сельскохозяйственного производства до 30 лет»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143,5            143,5 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тыс. руб.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10952" y="1917229"/>
            <a:ext cx="1468960" cy="115597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 боевых действий»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15,0            15,0 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тыс. руб.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23928" y="1917228"/>
            <a:ext cx="2880320" cy="129574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«Оказание поддержки лицам, оказавшимся в трудной жизненной ситуации, проживающим на территории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ольшемурашкинского муниципального района»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1038,0         786,1 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55251" y="4026673"/>
            <a:ext cx="3178113" cy="12745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детей-сирот и детей, оставшихся без попечения родителей, проживающих на территории Большемурашкинского муниципального района»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4163,0         4163,0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      тыс. руб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5536" y="3263808"/>
            <a:ext cx="2614822" cy="124531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лиц пожилого возраста, проживающих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Большемурашкинского муниципального района»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1877,3         1877,3 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тыс. руб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91446" y="3306784"/>
            <a:ext cx="2345084" cy="120233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семьи и иные районные мероприятия в области социальной политики»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990,8         982,9 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тыс. руб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2" y="4663923"/>
            <a:ext cx="3253233" cy="2053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3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24</a:t>
            </a:fld>
            <a:endParaRPr lang="ru-RU"/>
          </a:p>
        </p:txBody>
      </p:sp>
      <p:sp>
        <p:nvSpPr>
          <p:cNvPr id="3" name="Стрелка вниз 2"/>
          <p:cNvSpPr/>
          <p:nvPr/>
        </p:nvSpPr>
        <p:spPr>
          <a:xfrm>
            <a:off x="2668163" y="188640"/>
            <a:ext cx="3960440" cy="504056"/>
          </a:xfrm>
          <a:prstGeom prst="downArrow">
            <a:avLst/>
          </a:prstGeom>
          <a:solidFill>
            <a:srgbClr val="FFCCFF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89229"/>
              </p:ext>
            </p:extLst>
          </p:nvPr>
        </p:nvGraphicFramePr>
        <p:xfrm>
          <a:off x="273896" y="836712"/>
          <a:ext cx="8748973" cy="39375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192688"/>
                <a:gridCol w="648072"/>
                <a:gridCol w="1008112"/>
                <a:gridCol w="900101"/>
              </a:tblGrid>
              <a:tr h="166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Наименование Показателя (индикатора)  цели Программы</a:t>
                      </a: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Ед. изм.</a:t>
                      </a: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план</a:t>
                      </a: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факт</a:t>
                      </a: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3112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молодых специалистов со стажем работы до 5 лет к общему числу специалистов в социальных отраслях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Численность молодых работников в предприятиях сельского хозяйства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менее 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Проведение запланированных общественно-значимых районных мероприятий, содействующих повышению статуса воина интернационалиста и патриотическому воспитанию граждан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 направленных на социальную адаптацию лиц, находящихся в трудной жизненной ситуации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менее 5 ед.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ежегодно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мероприятий, направленных, на поддержку лиц пожилого возраста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менее 5 ед.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ежегодно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мероприятий, направленных на поддержку лиц пожилого возраста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 от запланированного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3 раза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Увеличение объема денежных средств, выделяемых в виде социальной поддержки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Ежегодное увеличение на 5%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2016 -30,0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2017-35,0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мероприятий, направленных на меры социальной поддержки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мероприятий, направленных на социальную адаптацию граждан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менее 5 единиц ежегодно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Мероприятия по оздоровлению детей-сирот и детей, оставшихся без попечения родителей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Численность детей-сирот и детей, оставшихся без попечения родителей, переданных на воспитание в семьи граждан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Обеспечение жильем детей-сирот и детей, оставшихся без попечения родителей и лиц из их числа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71" y1="44351" x2="6286" y2="38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875728"/>
            <a:ext cx="2901746" cy="198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793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25</a:t>
            </a:fld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>
            <a:off x="557211" y="404664"/>
            <a:ext cx="7344816" cy="792088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социальной и инженерной инфраструктуры Большемурашкинского муниципального  района  Нижегородской области на 2015-2017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8172400" y="404664"/>
            <a:ext cx="720080" cy="576064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23528" y="1412776"/>
            <a:ext cx="8490391" cy="7200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материальной базы развития социальной инженерной инфраструктуры для обеспечения решения главной стратегической цели - повышение качества жизни населения  Большемурашкинского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7" y="2316199"/>
            <a:ext cx="3384376" cy="19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257814"/>
              </p:ext>
            </p:extLst>
          </p:nvPr>
        </p:nvGraphicFramePr>
        <p:xfrm>
          <a:off x="3995936" y="3861048"/>
          <a:ext cx="4745975" cy="25488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24264"/>
                <a:gridCol w="465211"/>
                <a:gridCol w="577842"/>
                <a:gridCol w="578658"/>
              </a:tblGrid>
              <a:tr h="222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(целевого индикатора)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жилья в сельской местности при участии федерального бюджета, всего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1270,8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1270,8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газификации домов (квартир) сетевым газом в сельской местности (без учета посёлка)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ветхих сетей водоснабжения на территории Большемурашкин ского района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ветхого жилья на территории Большемурашкин ского района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0,898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0,898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объектов по отрасли  "Жилищное хозяйство"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инженерной инфраструктуры к жилым домам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923928" y="2316199"/>
            <a:ext cx="5112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Запланировано 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        Исполнено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74 622,8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74 009,0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99,2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4915" y="4509120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в рамках Программы были направлены:</a:t>
            </a:r>
          </a:p>
          <a:p>
            <a:pPr marL="171450" indent="-171450" algn="just">
              <a:buFontTx/>
              <a:buChar char="-"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переселение граждан из аварийного жилищного фонда – 63 635,2 тыс. руб.;</a:t>
            </a:r>
          </a:p>
          <a:p>
            <a:pPr marL="171450" indent="-171450" algn="just">
              <a:buFontTx/>
              <a:buChar char="-"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техническое перевооружение муниципальной котельной в р.п. Большое Мурашкино – 8 319,7 тыс. руб.;</a:t>
            </a:r>
          </a:p>
          <a:p>
            <a:pPr marL="171450" indent="-171450" algn="just">
              <a:buFontTx/>
              <a:buChar char="-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ПСД на реконструкцию ГТС в п. Советский – 613,8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3037822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/>
          <p:cNvSpPr/>
          <p:nvPr/>
        </p:nvSpPr>
        <p:spPr>
          <a:xfrm>
            <a:off x="557211" y="404664"/>
            <a:ext cx="7344816" cy="792088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агропромышленного комплекса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ольшемурашкинского муниципального района Нижегородской области»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8028384" y="404664"/>
            <a:ext cx="864096" cy="792088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26</a:t>
            </a:fld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57211" y="1340768"/>
            <a:ext cx="8335269" cy="1296144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 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производственно-финансовой деятельности сельскохозяйственных организаций;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беспечение создания условий для реализации муниципальной программы.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62548"/>
            <a:ext cx="2833588" cy="212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536" y="2708920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Запланировано 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        Исполнено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23 424,8 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тыс. руб.                 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23 424,8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100,0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037" y="3662548"/>
            <a:ext cx="2976330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218" y="3913610"/>
            <a:ext cx="2523579" cy="201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низ 10"/>
          <p:cNvSpPr/>
          <p:nvPr/>
        </p:nvSpPr>
        <p:spPr>
          <a:xfrm>
            <a:off x="2843808" y="6165304"/>
            <a:ext cx="3960440" cy="504056"/>
          </a:xfrm>
          <a:prstGeom prst="downArrow">
            <a:avLst/>
          </a:prstGeom>
          <a:solidFill>
            <a:srgbClr val="99FFCC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74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70612" y="6437229"/>
            <a:ext cx="2133600" cy="365125"/>
          </a:xfrm>
        </p:spPr>
        <p:txBody>
          <a:bodyPr/>
          <a:lstStyle/>
          <a:p>
            <a:fld id="{5E2BC419-DF79-4E44-ADE6-BE4D87FA6F42}" type="slidenum">
              <a:rPr lang="ru-RU" smtClean="0"/>
              <a:t>27</a:t>
            </a:fld>
            <a:endParaRPr lang="ru-RU"/>
          </a:p>
        </p:txBody>
      </p:sp>
      <p:sp>
        <p:nvSpPr>
          <p:cNvPr id="3" name="Стрелка вниз 2"/>
          <p:cNvSpPr/>
          <p:nvPr/>
        </p:nvSpPr>
        <p:spPr>
          <a:xfrm>
            <a:off x="2629694" y="224644"/>
            <a:ext cx="3960440" cy="504056"/>
          </a:xfrm>
          <a:prstGeom prst="downArrow">
            <a:avLst/>
          </a:prstGeom>
          <a:solidFill>
            <a:srgbClr val="99FFCC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605080"/>
              </p:ext>
            </p:extLst>
          </p:nvPr>
        </p:nvGraphicFramePr>
        <p:xfrm>
          <a:off x="416082" y="836712"/>
          <a:ext cx="8387664" cy="33621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959656"/>
                <a:gridCol w="676031"/>
                <a:gridCol w="875203"/>
                <a:gridCol w="876774"/>
              </a:tblGrid>
              <a:tr h="224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Наименование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показателя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(индикатора)  цели Программы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Ед. изм.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Факт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7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107,5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растениеводства (в сопоставимых ценах)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7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108,2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животноводства (в сопоставимых ценах)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7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106,9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физического объема инвестиций в основной капитал сельского хозяйства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7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1010,2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722,6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Уровень рентабельности сельскохозяйственных организаций (с учетом субсидий)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7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15,9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Среднемесячная номинальная заработная плата в сельском хозяйстве (по сельскохозяйственным организациям)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руб.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21520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23449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Стоимость валовой сельскохозяйственной продукции в действующих ценах в хозяйствах всех категорий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тыс. руб.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891380,5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893927,8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Укомплектованность должностей муниципальной службы в управлении сельского хозяйства администрации Большемурашкинского муниципального района  Нижегородской области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7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107,5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растениеводства (в сопоставимых ценах)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7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108,2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животноводства (в сопоставимых ценах)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7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106,9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3965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физического объема инвестиций в основной капитал сельского хозяйства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1010,2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722,6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00" y="4365103"/>
            <a:ext cx="4247204" cy="225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777" y="4365103"/>
            <a:ext cx="3667671" cy="225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005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иугольник 4"/>
          <p:cNvSpPr/>
          <p:nvPr/>
        </p:nvSpPr>
        <p:spPr>
          <a:xfrm>
            <a:off x="542924" y="220354"/>
            <a:ext cx="7344816" cy="688365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651" name="Group 21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59057833"/>
              </p:ext>
            </p:extLst>
          </p:nvPr>
        </p:nvGraphicFramePr>
        <p:xfrm>
          <a:off x="323528" y="1412776"/>
          <a:ext cx="8490148" cy="1749855"/>
        </p:xfrm>
        <a:graphic>
          <a:graphicData uri="http://schemas.openxmlformats.org/drawingml/2006/table">
            <a:tbl>
              <a:tblPr/>
              <a:tblGrid>
                <a:gridCol w="2178051"/>
                <a:gridCol w="1415553"/>
                <a:gridCol w="1584176"/>
                <a:gridCol w="1440160"/>
                <a:gridCol w="1872208"/>
              </a:tblGrid>
              <a:tr h="7920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долга на 01.01.2017 г.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2550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33488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41475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Привлечено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в  2017 году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Погашено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в 2017 году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долга на 01.01.2018 г.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4395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Муниципальные гарантии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1 299,4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326,9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972,5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  <a:tr h="4395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Бюджетный кредит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4 296,9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2 450,0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1 846,9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76848" name="Прямоугольник 9"/>
          <p:cNvSpPr>
            <a:spLocks noChangeArrowheads="1"/>
          </p:cNvSpPr>
          <p:nvPr/>
        </p:nvSpPr>
        <p:spPr bwMode="auto">
          <a:xfrm>
            <a:off x="509588" y="220354"/>
            <a:ext cx="73781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1D7D3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 dirty="0">
                <a:solidFill>
                  <a:srgbClr val="3C2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МУНИЦИПАЛЬНЫЙ ДОЛГ </a:t>
            </a:r>
            <a:r>
              <a:rPr lang="ru-RU" altLang="ru-RU" sz="1800" b="1" i="1" dirty="0" smtClean="0">
                <a:solidFill>
                  <a:srgbClr val="3C2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БОЛЬШЕМУРАШКИНСКОГО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 dirty="0" smtClean="0">
                <a:solidFill>
                  <a:srgbClr val="3C2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МУНИЦИПАЛЬНОГО РАЙОНА ( тыс. руб.)</a:t>
            </a:r>
            <a:endParaRPr lang="ru-RU" altLang="ru-RU" sz="1800" b="1" i="1" dirty="0">
              <a:solidFill>
                <a:srgbClr val="3C23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6" name="Нашивка 5"/>
          <p:cNvSpPr/>
          <p:nvPr/>
        </p:nvSpPr>
        <p:spPr>
          <a:xfrm>
            <a:off x="8028384" y="220354"/>
            <a:ext cx="864096" cy="688366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E2BC419-DF79-4E44-ADE6-BE4D87FA6F42}" type="slidenum">
              <a:rPr lang="ru-RU" smtClean="0"/>
              <a:t>28</a:t>
            </a:fld>
            <a:endParaRPr lang="ru-RU" dirty="0"/>
          </a:p>
        </p:txBody>
      </p:sp>
      <p:pic>
        <p:nvPicPr>
          <p:cNvPr id="8" name="Picture 2" descr="C:\Users\Budg1\Desktop\Бюджет для граждан\01221574f20693166a9470d2071bde2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3240360" cy="247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24562"/>
              </p:ext>
            </p:extLst>
          </p:nvPr>
        </p:nvGraphicFramePr>
        <p:xfrm>
          <a:off x="3491881" y="3501008"/>
          <a:ext cx="5328592" cy="296179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168351"/>
                <a:gridCol w="1038433"/>
                <a:gridCol w="1121808"/>
              </a:tblGrid>
              <a:tr h="177307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п.2 ст. 107 БК РФ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Предельный объем муниципального долга, тыс. руб.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Муниципальный долг на 01.01.2018 г.,  тыс. руб.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47284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effectLst/>
                        </a:rPr>
                        <a:t>Предельный объем муниципального долга не должен превышать утвержденный общий годовой объем доходов бюджета муниципального района без учета утвержденного объема безвозмездных поступлений.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23 824,9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2 819,4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557211" y="404664"/>
            <a:ext cx="7344816" cy="504056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290467" cy="792088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бюджетам поселений</a:t>
            </a:r>
            <a:endParaRPr lang="ru-RU" sz="24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807465217"/>
              </p:ext>
            </p:extLst>
          </p:nvPr>
        </p:nvGraphicFramePr>
        <p:xfrm>
          <a:off x="611560" y="2339550"/>
          <a:ext cx="7771593" cy="4329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72058" y="980728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районного бюджета по межбюджетным                                            трансфертам составили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23 006,50 тыс. рублей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составляет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99,3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плана.</a:t>
            </a:r>
          </a:p>
        </p:txBody>
      </p:sp>
      <p:sp>
        <p:nvSpPr>
          <p:cNvPr id="7" name="Нашивка 6"/>
          <p:cNvSpPr/>
          <p:nvPr/>
        </p:nvSpPr>
        <p:spPr>
          <a:xfrm>
            <a:off x="8028384" y="404664"/>
            <a:ext cx="864096" cy="504056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/>
            <a:fld id="{5E2BC419-DF79-4E44-ADE6-BE4D87FA6F42}" type="slidenum">
              <a:rPr lang="ru-RU" smtClean="0"/>
              <a:pPr algn="r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73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83568" y="225658"/>
            <a:ext cx="7848872" cy="540931"/>
          </a:xfrm>
          <a:prstGeom prst="roundRect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908720"/>
            <a:ext cx="79854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Большемурашкинского муниципального района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бюджетам поселений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финансовом управлении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0993" y="908720"/>
            <a:ext cx="5114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74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иугольник 6"/>
          <p:cNvSpPr/>
          <p:nvPr/>
        </p:nvSpPr>
        <p:spPr>
          <a:xfrm>
            <a:off x="569415" y="260648"/>
            <a:ext cx="7344816" cy="504056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ФИНАНСОВОМ УПРАВЛЕНИИ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8" y="908718"/>
            <a:ext cx="3865303" cy="284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604886" y="1052736"/>
            <a:ext cx="403951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Разработчиком презентации «Бюджет для граждан» является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Большемурашкинского муниципального района.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Основные задачи: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на очередной финансовый год и плановый период;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исполнения бюджета;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финансового контроля за исполнением бюджета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760107"/>
              </p:ext>
            </p:extLst>
          </p:nvPr>
        </p:nvGraphicFramePr>
        <p:xfrm>
          <a:off x="447996" y="3759023"/>
          <a:ext cx="8313780" cy="29193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56890"/>
                <a:gridCol w="415689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Контактная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772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финансового управления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Лобанова Наталья Валентиновна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046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606360, Нижегородская обл.,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р.п. Большое Мурашкино, ул. Свободы, д.86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183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Телефон, факс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(83167) 5-12-57, (83167) 5-12-37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электронной почты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raifobmr@mts-nn.ru</a:t>
                      </a: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Информационный ресурс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http://www.admbmur.ru/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работы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8-00 до 17-00 (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до 16-00)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Перерыв на обед с 12-00 до 13-00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Выходные дни –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30</a:t>
            </a:fld>
            <a:endParaRPr lang="ru-RU" dirty="0"/>
          </a:p>
        </p:txBody>
      </p:sp>
      <p:sp>
        <p:nvSpPr>
          <p:cNvPr id="8" name="Нашивка 7"/>
          <p:cNvSpPr/>
          <p:nvPr/>
        </p:nvSpPr>
        <p:spPr>
          <a:xfrm>
            <a:off x="8028384" y="260648"/>
            <a:ext cx="864096" cy="504056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2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2132856"/>
            <a:ext cx="7772400" cy="1851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СПАСИБО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 ВНИМАНИЕ!</a:t>
            </a:r>
            <a:b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5867400"/>
            <a:ext cx="6400800" cy="76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администрации Большемурашкинского муниципального района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43219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9872" y="404664"/>
            <a:ext cx="5616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2060"/>
                  </a:solidFill>
                </a:ln>
                <a:gradFill>
                  <a:gsLst>
                    <a:gs pos="0">
                      <a:srgbClr val="00B0F0"/>
                    </a:gs>
                    <a:gs pos="25000">
                      <a:srgbClr val="0000FF"/>
                    </a:gs>
                    <a:gs pos="50000">
                      <a:srgbClr val="00B0F0"/>
                    </a:gs>
                    <a:gs pos="75000">
                      <a:srgbClr val="0000FF"/>
                    </a:gs>
                    <a:gs pos="100000">
                      <a:srgbClr val="00B0F0"/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</a:t>
            </a:r>
          </a:p>
          <a:p>
            <a:pPr algn="ctr"/>
            <a:r>
              <a:rPr lang="ru-RU" sz="2000" b="1" dirty="0" smtClean="0">
                <a:ln>
                  <a:solidFill>
                    <a:srgbClr val="002060"/>
                  </a:solidFill>
                </a:ln>
                <a:gradFill>
                  <a:gsLst>
                    <a:gs pos="0">
                      <a:srgbClr val="00B0F0"/>
                    </a:gs>
                    <a:gs pos="25000">
                      <a:srgbClr val="0000FF"/>
                    </a:gs>
                    <a:gs pos="50000">
                      <a:srgbClr val="00B0F0"/>
                    </a:gs>
                    <a:gs pos="75000">
                      <a:srgbClr val="0000FF"/>
                    </a:gs>
                    <a:gs pos="100000">
                      <a:srgbClr val="00B0F0"/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Большемурашкинского муниципального района!</a:t>
            </a:r>
            <a:endParaRPr lang="ru-RU" sz="2000" b="1" dirty="0">
              <a:ln>
                <a:solidFill>
                  <a:srgbClr val="002060"/>
                </a:solidFill>
              </a:ln>
              <a:gradFill>
                <a:gsLst>
                  <a:gs pos="0">
                    <a:srgbClr val="00B0F0"/>
                  </a:gs>
                  <a:gs pos="25000">
                    <a:srgbClr val="0000FF"/>
                  </a:gs>
                  <a:gs pos="50000">
                    <a:srgbClr val="00B0F0"/>
                  </a:gs>
                  <a:gs pos="75000">
                    <a:srgbClr val="0000FF"/>
                  </a:gs>
                  <a:gs pos="100000">
                    <a:srgbClr val="00B0F0"/>
                  </a:gs>
                </a:gsLst>
                <a:lin ang="5400000" scaled="0"/>
              </a:gradFill>
            </a:endParaRPr>
          </a:p>
        </p:txBody>
      </p:sp>
      <p:sp>
        <p:nvSpPr>
          <p:cNvPr id="3" name="Текст 3"/>
          <p:cNvSpPr txBox="1">
            <a:spLocks/>
          </p:cNvSpPr>
          <p:nvPr/>
        </p:nvSpPr>
        <p:spPr>
          <a:xfrm>
            <a:off x="225625" y="2451330"/>
            <a:ext cx="8556179" cy="35693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265113">
              <a:spcBef>
                <a:spcPts val="0"/>
              </a:spcBef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Администрация Большемурашкинского муниципального района  представляет вашему вниманию презентацию «Бюджет для граждан», разработанную  на основании проекта решения Земского собрания Большемурашкинского муниципального района  «Об исполнении районного бюджета  за 2017 год», с целью ознакомления с основными параметрами исполнения районного бюджета  за 2017 год, достигнутыми результатами использования бюджетных ассигнований, итогами реализации мероприятий муниципальных программ.</a:t>
            </a:r>
          </a:p>
          <a:p>
            <a:pPr marL="0" indent="0" algn="just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Мы постарались изложить информацию об исполнении районного бюджета в понятной и доступной для широкого круга пользователей форме.</a:t>
            </a:r>
          </a:p>
          <a:p>
            <a:pPr algn="just" defTabSz="265113">
              <a:spcBef>
                <a:spcPts val="0"/>
              </a:spcBef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С уважением, глава администрации района                                             Н.А. Беляков    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25" y="219082"/>
            <a:ext cx="319424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90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/>
          <p:cNvSpPr/>
          <p:nvPr/>
        </p:nvSpPr>
        <p:spPr>
          <a:xfrm>
            <a:off x="557211" y="404664"/>
            <a:ext cx="7344816" cy="432048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 для граждан»?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8172400" y="404664"/>
            <a:ext cx="720080" cy="432048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5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57210" y="1052736"/>
            <a:ext cx="826326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Под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«бюджетом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понимается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(брошюра, информационный ресурс), содержащий основные положения проекта бюджета на очередной финансовый год и плановый период, проекта решения об исполнении бюджета за отчетный финансовый год Большемурашкинского муниципального района в доступной для широкого круга заинтересованных пользователей форме, разрабатываемый в целях ознакомления граждан с основными целями, задачами и приоритетными направлениями бюджетной политики, обоснованиями бюджетных расходов, планируемыми и достигнутыми результатами использования бюджетных ассигнований.</a:t>
            </a:r>
          </a:p>
        </p:txBody>
      </p:sp>
      <p:pic>
        <p:nvPicPr>
          <p:cNvPr id="2050" name="Picture 2" descr="C:\Users\Budg1\Desktop\Бюджет для граждан\7269125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638059"/>
            <a:ext cx="3600400" cy="27003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9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980728"/>
            <a:ext cx="8352928" cy="923330"/>
          </a:xfrm>
          <a:prstGeom prst="rect">
            <a:avLst/>
          </a:prstGeom>
          <a:noFill/>
          <a:ln w="38100" cap="sq" cmpd="sng">
            <a:solidFill>
              <a:srgbClr val="FF0000"/>
            </a:solidFill>
            <a:bevel/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форма образования и расходования денежных средств, предназначенных для финансового обеспечения задач и функций местного самоуправления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73830" y="2204864"/>
            <a:ext cx="3168352" cy="828092"/>
          </a:xfrm>
          <a:prstGeom prst="roundRect">
            <a:avLst/>
          </a:prstGeom>
          <a:gradFill flip="none" rotWithShape="1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  <a:gs pos="100000">
                <a:srgbClr val="FFFF00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Большемурашкинского муниципального района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03648" y="3895731"/>
            <a:ext cx="2376264" cy="792088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района (1)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64088" y="3901450"/>
            <a:ext cx="2160240" cy="792088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поселений (4)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283968" y="5229200"/>
            <a:ext cx="2016224" cy="1080120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городского поселения (1)</a:t>
            </a:r>
          </a:p>
        </p:txBody>
      </p:sp>
      <p:sp>
        <p:nvSpPr>
          <p:cNvPr id="12" name="Овал 11"/>
          <p:cNvSpPr/>
          <p:nvPr/>
        </p:nvSpPr>
        <p:spPr>
          <a:xfrm>
            <a:off x="6660232" y="5229200"/>
            <a:ext cx="2045510" cy="1080120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сельских поселений (3)</a:t>
            </a:r>
          </a:p>
        </p:txBody>
      </p:sp>
      <p:cxnSp>
        <p:nvCxnSpPr>
          <p:cNvPr id="25" name="Прямая со стрелкой 24"/>
          <p:cNvCxnSpPr>
            <a:endCxn id="10" idx="0"/>
          </p:cNvCxnSpPr>
          <p:nvPr/>
        </p:nvCxnSpPr>
        <p:spPr>
          <a:xfrm>
            <a:off x="5724128" y="3051991"/>
            <a:ext cx="720080" cy="8494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9" idx="0"/>
          </p:cNvCxnSpPr>
          <p:nvPr/>
        </p:nvCxnSpPr>
        <p:spPr>
          <a:xfrm flipH="1">
            <a:off x="2591780" y="3046272"/>
            <a:ext cx="900100" cy="8494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0" idx="2"/>
            <a:endCxn id="11" idx="0"/>
          </p:cNvCxnSpPr>
          <p:nvPr/>
        </p:nvCxnSpPr>
        <p:spPr>
          <a:xfrm flipH="1">
            <a:off x="5292080" y="4693538"/>
            <a:ext cx="1152128" cy="5356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0" idx="2"/>
            <a:endCxn id="12" idx="0"/>
          </p:cNvCxnSpPr>
          <p:nvPr/>
        </p:nvCxnSpPr>
        <p:spPr>
          <a:xfrm>
            <a:off x="6444208" y="4693538"/>
            <a:ext cx="1238779" cy="5356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6</a:t>
            </a:fld>
            <a:endParaRPr lang="ru-RU" dirty="0"/>
          </a:p>
        </p:txBody>
      </p:sp>
      <p:sp>
        <p:nvSpPr>
          <p:cNvPr id="14" name="Пятиугольник 13"/>
          <p:cNvSpPr/>
          <p:nvPr/>
        </p:nvSpPr>
        <p:spPr>
          <a:xfrm>
            <a:off x="489503" y="332656"/>
            <a:ext cx="7344816" cy="432048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 ПОНЯТИЯ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8100392" y="332656"/>
            <a:ext cx="720080" cy="432048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9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815474" y="4653136"/>
            <a:ext cx="7560839" cy="129614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доходами</a:t>
            </a:r>
          </a:p>
          <a:p>
            <a:pPr algn="ctr"/>
            <a:r>
              <a:rPr lang="ru-RU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его расходами</a:t>
            </a:r>
            <a:endParaRPr lang="ru-RU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444208" y="1412776"/>
            <a:ext cx="2232248" cy="1224136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82508" y="1412776"/>
            <a:ext cx="2073268" cy="1224136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75489" y="1487686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поступающие в бюджет денежные средства</a:t>
            </a:r>
            <a:endPara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50671" y="1486235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выплачиваемые из бюджета денежные средства</a:t>
            </a:r>
            <a:endPara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398" y="602128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требование, предъявляемое к составлению и утверждению бюджета – это его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7</a:t>
            </a:fld>
            <a:endParaRPr lang="ru-RU" dirty="0"/>
          </a:p>
        </p:txBody>
      </p:sp>
      <p:sp>
        <p:nvSpPr>
          <p:cNvPr id="13" name="Пятиугольник 12"/>
          <p:cNvSpPr/>
          <p:nvPr/>
        </p:nvSpPr>
        <p:spPr>
          <a:xfrm>
            <a:off x="562580" y="260648"/>
            <a:ext cx="7344816" cy="432048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 ПОНЯТИЯ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Нашивка 13"/>
          <p:cNvSpPr/>
          <p:nvPr/>
        </p:nvSpPr>
        <p:spPr>
          <a:xfrm>
            <a:off x="8172400" y="260648"/>
            <a:ext cx="720080" cy="432048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50" l="0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34" y="909472"/>
            <a:ext cx="3168517" cy="363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9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A02994-EB57-4907-8784-7B146E2CC95D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26295715"/>
              </p:ext>
            </p:extLst>
          </p:nvPr>
        </p:nvGraphicFramePr>
        <p:xfrm>
          <a:off x="179512" y="2780928"/>
          <a:ext cx="8712968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Блок-схема: альтернативный процесс 3"/>
          <p:cNvSpPr/>
          <p:nvPr/>
        </p:nvSpPr>
        <p:spPr>
          <a:xfrm>
            <a:off x="488951" y="1196752"/>
            <a:ext cx="8207375" cy="1224657"/>
          </a:xfrm>
          <a:prstGeom prst="flowChartAlternate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 </a:t>
            </a:r>
            <a:r>
              <a:rPr lang="ru-RU" alt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это взаимоотношения между публично-правовыми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образованиями по вопросам регулирования бюджетных правоотношений, организации и осуществления бюджетного процесса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557211" y="404664"/>
            <a:ext cx="7344816" cy="432048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 ПОНЯТИЯ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ашивка 5"/>
          <p:cNvSpPr/>
          <p:nvPr/>
        </p:nvSpPr>
        <p:spPr>
          <a:xfrm>
            <a:off x="8172400" y="404664"/>
            <a:ext cx="720080" cy="432048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2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8" y="1844824"/>
            <a:ext cx="3040538" cy="324036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605366" y="1523062"/>
            <a:ext cx="5240382" cy="643524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–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658,6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 км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93394" y="2420888"/>
            <a:ext cx="5240382" cy="57606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–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9684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74697" y="3212976"/>
            <a:ext cx="5260242" cy="648072"/>
          </a:xfrm>
          <a:prstGeom prst="round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продукции, работ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 – 882,6 млн. руб.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63888" y="4869160"/>
            <a:ext cx="5216834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18 727 руб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85506" y="4077072"/>
            <a:ext cx="5260242" cy="576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оплаты труда – 518 млн. руб.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9</a:t>
            </a:fld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578415" y="5733256"/>
            <a:ext cx="5216834" cy="648072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 в основной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 в действующих ценах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1344,7 млн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557211" y="404664"/>
            <a:ext cx="7344816" cy="432048"/>
          </a:xfrm>
          <a:prstGeom prst="homePlate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социально-экономического развития за 2017 год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Нашивка 13"/>
          <p:cNvSpPr/>
          <p:nvPr/>
        </p:nvSpPr>
        <p:spPr>
          <a:xfrm>
            <a:off x="8172400" y="404664"/>
            <a:ext cx="720080" cy="432048"/>
          </a:xfrm>
          <a:prstGeom prst="chevron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9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6270</TotalTime>
  <Words>3880</Words>
  <Application>Microsoft Office PowerPoint</Application>
  <PresentationFormat>Экран (4:3)</PresentationFormat>
  <Paragraphs>971</Paragraphs>
  <Slides>31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Финансовая помощь бюджетам поселений</vt:lpstr>
      <vt:lpstr>Презентация PowerPoint</vt:lpstr>
      <vt:lpstr>  СПАСИБО ЗА ВНИМАНИЕ!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Budg1</dc:creator>
  <cp:lastModifiedBy>Budg1</cp:lastModifiedBy>
  <cp:revision>232</cp:revision>
  <cp:lastPrinted>2018-03-30T10:53:20Z</cp:lastPrinted>
  <dcterms:created xsi:type="dcterms:W3CDTF">2016-02-12T05:41:42Z</dcterms:created>
  <dcterms:modified xsi:type="dcterms:W3CDTF">2018-11-26T10:18:00Z</dcterms:modified>
</cp:coreProperties>
</file>